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75"/>
  </p:notesMasterIdLst>
  <p:sldIdLst>
    <p:sldId id="296" r:id="rId2"/>
    <p:sldId id="395" r:id="rId3"/>
    <p:sldId id="415" r:id="rId4"/>
    <p:sldId id="297" r:id="rId5"/>
    <p:sldId id="274" r:id="rId6"/>
    <p:sldId id="873" r:id="rId7"/>
    <p:sldId id="272" r:id="rId8"/>
    <p:sldId id="540" r:id="rId9"/>
    <p:sldId id="298" r:id="rId10"/>
    <p:sldId id="299" r:id="rId11"/>
    <p:sldId id="417" r:id="rId12"/>
    <p:sldId id="837" r:id="rId13"/>
    <p:sldId id="1002" r:id="rId14"/>
    <p:sldId id="838" r:id="rId15"/>
    <p:sldId id="1001" r:id="rId16"/>
    <p:sldId id="1003" r:id="rId17"/>
    <p:sldId id="300" r:id="rId18"/>
    <p:sldId id="259" r:id="rId19"/>
    <p:sldId id="257" r:id="rId20"/>
    <p:sldId id="261" r:id="rId21"/>
    <p:sldId id="262" r:id="rId22"/>
    <p:sldId id="263" r:id="rId23"/>
    <p:sldId id="264" r:id="rId24"/>
    <p:sldId id="265" r:id="rId25"/>
    <p:sldId id="416" r:id="rId26"/>
    <p:sldId id="267" r:id="rId27"/>
    <p:sldId id="268" r:id="rId28"/>
    <p:sldId id="269" r:id="rId29"/>
    <p:sldId id="989" r:id="rId30"/>
    <p:sldId id="256" r:id="rId31"/>
    <p:sldId id="295" r:id="rId32"/>
    <p:sldId id="275" r:id="rId33"/>
    <p:sldId id="840" r:id="rId34"/>
    <p:sldId id="998" r:id="rId35"/>
    <p:sldId id="999" r:id="rId36"/>
    <p:sldId id="993" r:id="rId37"/>
    <p:sldId id="1000" r:id="rId38"/>
    <p:sldId id="872" r:id="rId39"/>
    <p:sldId id="874" r:id="rId40"/>
    <p:sldId id="875" r:id="rId41"/>
    <p:sldId id="876" r:id="rId42"/>
    <p:sldId id="877" r:id="rId43"/>
    <p:sldId id="878" r:id="rId44"/>
    <p:sldId id="879" r:id="rId45"/>
    <p:sldId id="880" r:id="rId46"/>
    <p:sldId id="881" r:id="rId47"/>
    <p:sldId id="882" r:id="rId48"/>
    <p:sldId id="883" r:id="rId49"/>
    <p:sldId id="884" r:id="rId50"/>
    <p:sldId id="885" r:id="rId51"/>
    <p:sldId id="886" r:id="rId52"/>
    <p:sldId id="887" r:id="rId53"/>
    <p:sldId id="888" r:id="rId54"/>
    <p:sldId id="889" r:id="rId55"/>
    <p:sldId id="890" r:id="rId56"/>
    <p:sldId id="891" r:id="rId57"/>
    <p:sldId id="892" r:id="rId58"/>
    <p:sldId id="893" r:id="rId59"/>
    <p:sldId id="894" r:id="rId60"/>
    <p:sldId id="895" r:id="rId61"/>
    <p:sldId id="896" r:id="rId62"/>
    <p:sldId id="900" r:id="rId63"/>
    <p:sldId id="978" r:id="rId64"/>
    <p:sldId id="981" r:id="rId65"/>
    <p:sldId id="927" r:id="rId66"/>
    <p:sldId id="928" r:id="rId67"/>
    <p:sldId id="930" r:id="rId68"/>
    <p:sldId id="931" r:id="rId69"/>
    <p:sldId id="932" r:id="rId70"/>
    <p:sldId id="936" r:id="rId71"/>
    <p:sldId id="937" r:id="rId72"/>
    <p:sldId id="973" r:id="rId73"/>
    <p:sldId id="984" r:id="rId74"/>
    <p:sldId id="449" r:id="rId75"/>
    <p:sldId id="974" r:id="rId76"/>
    <p:sldId id="983" r:id="rId77"/>
    <p:sldId id="551" r:id="rId78"/>
    <p:sldId id="546" r:id="rId79"/>
    <p:sldId id="547" r:id="rId80"/>
    <p:sldId id="549" r:id="rId81"/>
    <p:sldId id="550" r:id="rId82"/>
    <p:sldId id="979" r:id="rId83"/>
    <p:sldId id="982" r:id="rId84"/>
    <p:sldId id="985" r:id="rId85"/>
    <p:sldId id="980" r:id="rId86"/>
    <p:sldId id="938" r:id="rId87"/>
    <p:sldId id="987" r:id="rId88"/>
    <p:sldId id="552" r:id="rId89"/>
    <p:sldId id="553" r:id="rId90"/>
    <p:sldId id="554" r:id="rId91"/>
    <p:sldId id="555" r:id="rId92"/>
    <p:sldId id="939" r:id="rId93"/>
    <p:sldId id="556" r:id="rId94"/>
    <p:sldId id="991" r:id="rId95"/>
    <p:sldId id="990" r:id="rId96"/>
    <p:sldId id="858" r:id="rId97"/>
    <p:sldId id="986" r:id="rId98"/>
    <p:sldId id="902" r:id="rId99"/>
    <p:sldId id="859" r:id="rId100"/>
    <p:sldId id="860" r:id="rId101"/>
    <p:sldId id="862" r:id="rId102"/>
    <p:sldId id="863" r:id="rId103"/>
    <p:sldId id="864" r:id="rId104"/>
    <p:sldId id="994" r:id="rId105"/>
    <p:sldId id="865" r:id="rId106"/>
    <p:sldId id="866" r:id="rId107"/>
    <p:sldId id="867" r:id="rId108"/>
    <p:sldId id="868" r:id="rId109"/>
    <p:sldId id="988" r:id="rId110"/>
    <p:sldId id="992" r:id="rId111"/>
    <p:sldId id="870" r:id="rId112"/>
    <p:sldId id="871" r:id="rId113"/>
    <p:sldId id="972" r:id="rId114"/>
    <p:sldId id="1014" r:id="rId115"/>
    <p:sldId id="940" r:id="rId116"/>
    <p:sldId id="1006" r:id="rId117"/>
    <p:sldId id="1007" r:id="rId118"/>
    <p:sldId id="1008" r:id="rId119"/>
    <p:sldId id="1009" r:id="rId120"/>
    <p:sldId id="292" r:id="rId121"/>
    <p:sldId id="1015" r:id="rId122"/>
    <p:sldId id="1010" r:id="rId123"/>
    <p:sldId id="1011" r:id="rId124"/>
    <p:sldId id="1012" r:id="rId125"/>
    <p:sldId id="1013" r:id="rId126"/>
    <p:sldId id="1017" r:id="rId127"/>
    <p:sldId id="1022" r:id="rId128"/>
    <p:sldId id="1023" r:id="rId129"/>
    <p:sldId id="1024" r:id="rId130"/>
    <p:sldId id="1025" r:id="rId131"/>
    <p:sldId id="1026" r:id="rId132"/>
    <p:sldId id="1027" r:id="rId133"/>
    <p:sldId id="941" r:id="rId134"/>
    <p:sldId id="1028" r:id="rId135"/>
    <p:sldId id="1029" r:id="rId136"/>
    <p:sldId id="1042" r:id="rId137"/>
    <p:sldId id="1030" r:id="rId138"/>
    <p:sldId id="1031" r:id="rId139"/>
    <p:sldId id="1019" r:id="rId140"/>
    <p:sldId id="954" r:id="rId141"/>
    <p:sldId id="959" r:id="rId142"/>
    <p:sldId id="1016" r:id="rId143"/>
    <p:sldId id="1037" r:id="rId144"/>
    <p:sldId id="1018" r:id="rId145"/>
    <p:sldId id="1020" r:id="rId146"/>
    <p:sldId id="957" r:id="rId147"/>
    <p:sldId id="955" r:id="rId148"/>
    <p:sldId id="956" r:id="rId149"/>
    <p:sldId id="1041" r:id="rId150"/>
    <p:sldId id="1034" r:id="rId151"/>
    <p:sldId id="958" r:id="rId152"/>
    <p:sldId id="964" r:id="rId153"/>
    <p:sldId id="965" r:id="rId154"/>
    <p:sldId id="966" r:id="rId155"/>
    <p:sldId id="968" r:id="rId156"/>
    <p:sldId id="969" r:id="rId157"/>
    <p:sldId id="1040" r:id="rId158"/>
    <p:sldId id="971" r:id="rId159"/>
    <p:sldId id="1033" r:id="rId160"/>
    <p:sldId id="1035" r:id="rId161"/>
    <p:sldId id="1036" r:id="rId162"/>
    <p:sldId id="970" r:id="rId163"/>
    <p:sldId id="1004" r:id="rId164"/>
    <p:sldId id="1021" r:id="rId165"/>
    <p:sldId id="1039" r:id="rId166"/>
    <p:sldId id="1032" r:id="rId167"/>
    <p:sldId id="960" r:id="rId168"/>
    <p:sldId id="961" r:id="rId169"/>
    <p:sldId id="967" r:id="rId170"/>
    <p:sldId id="963" r:id="rId171"/>
    <p:sldId id="962" r:id="rId172"/>
    <p:sldId id="303" r:id="rId173"/>
    <p:sldId id="317" r:id="rId174"/>
  </p:sldIdLst>
  <p:sldSz cx="9144000" cy="5143500" type="screen16x9"/>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30" autoAdjust="0"/>
    <p:restoredTop sz="87640" autoAdjust="0"/>
  </p:normalViewPr>
  <p:slideViewPr>
    <p:cSldViewPr>
      <p:cViewPr>
        <p:scale>
          <a:sx n="100" d="100"/>
          <a:sy n="100" d="100"/>
        </p:scale>
        <p:origin x="830" y="62"/>
      </p:cViewPr>
      <p:guideLst>
        <p:guide orient="horz" pos="1620"/>
        <p:guide pos="2880"/>
      </p:guideLst>
    </p:cSldViewPr>
  </p:slideViewPr>
  <p:outlineViewPr>
    <p:cViewPr>
      <p:scale>
        <a:sx n="33" d="100"/>
        <a:sy n="33" d="100"/>
      </p:scale>
      <p:origin x="0" y="-16594"/>
    </p:cViewPr>
  </p:outlineViewPr>
  <p:notesTextViewPr>
    <p:cViewPr>
      <p:scale>
        <a:sx n="100" d="100"/>
        <a:sy n="100" d="100"/>
      </p:scale>
      <p:origin x="0" y="0"/>
    </p:cViewPr>
  </p:notesTextViewPr>
  <p:sorterViewPr>
    <p:cViewPr>
      <p:scale>
        <a:sx n="140" d="100"/>
        <a:sy n="140" d="100"/>
      </p:scale>
      <p:origin x="0" y="-5704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8-11T14:15:47.789" idx="1">
    <p:pos x="10" y="10"/>
    <p:text/>
    <p:extLst>
      <p:ext uri="{C676402C-5697-4E1C-873F-D02D1690AC5C}">
        <p15:threadingInfo xmlns:p15="http://schemas.microsoft.com/office/powerpoint/2012/main" timeZoneBias="-33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E3AB09-77BB-4339-84BF-3C8F9F845456}"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A232B3FA-E8F4-4574-8E3A-29F061AFC6B7}">
      <dgm:prSet phldrT="[Text]"/>
      <dgm:spPr/>
      <dgm:t>
        <a:bodyPr/>
        <a:lstStyle/>
        <a:p>
          <a:r>
            <a:rPr lang="en-US" dirty="0"/>
            <a:t>Bamboo </a:t>
          </a:r>
        </a:p>
        <a:p>
          <a:r>
            <a:rPr lang="en-US" dirty="0"/>
            <a:t>Economy</a:t>
          </a:r>
        </a:p>
      </dgm:t>
    </dgm:pt>
    <dgm:pt modelId="{D3CB1D7D-75FC-41C8-A20E-C8A64EEAE81B}" type="parTrans" cxnId="{1CF89FE5-0868-4EBC-8FC3-7BE703B46318}">
      <dgm:prSet/>
      <dgm:spPr/>
      <dgm:t>
        <a:bodyPr/>
        <a:lstStyle/>
        <a:p>
          <a:endParaRPr lang="en-US"/>
        </a:p>
      </dgm:t>
    </dgm:pt>
    <dgm:pt modelId="{3CE16C54-AFD4-4B37-BC8F-E1EA8A227DFC}" type="sibTrans" cxnId="{1CF89FE5-0868-4EBC-8FC3-7BE703B46318}">
      <dgm:prSet/>
      <dgm:spPr/>
      <dgm:t>
        <a:bodyPr/>
        <a:lstStyle/>
        <a:p>
          <a:endParaRPr lang="en-US"/>
        </a:p>
      </dgm:t>
    </dgm:pt>
    <dgm:pt modelId="{464BA5AC-8AA8-425E-8EAF-665DC95DF77B}">
      <dgm:prSet phldrT="[Text]" custT="1"/>
      <dgm:spPr/>
      <dgm:t>
        <a:bodyPr/>
        <a:lstStyle/>
        <a:p>
          <a:r>
            <a:rPr lang="en-US" sz="1600" dirty="0"/>
            <a:t>Farming</a:t>
          </a:r>
        </a:p>
      </dgm:t>
    </dgm:pt>
    <dgm:pt modelId="{353CF1F7-64EF-4852-8C0E-3F22399E8828}" type="parTrans" cxnId="{E19EA708-65FA-4685-AACE-761A07D3F5C1}">
      <dgm:prSet/>
      <dgm:spPr/>
      <dgm:t>
        <a:bodyPr/>
        <a:lstStyle/>
        <a:p>
          <a:endParaRPr lang="en-US"/>
        </a:p>
      </dgm:t>
    </dgm:pt>
    <dgm:pt modelId="{C698B6A6-B837-410C-A3BA-2A85700D5EDC}" type="sibTrans" cxnId="{E19EA708-65FA-4685-AACE-761A07D3F5C1}">
      <dgm:prSet/>
      <dgm:spPr/>
      <dgm:t>
        <a:bodyPr/>
        <a:lstStyle/>
        <a:p>
          <a:endParaRPr lang="en-US"/>
        </a:p>
      </dgm:t>
    </dgm:pt>
    <dgm:pt modelId="{A835ADF3-C7EE-4DCE-A0AB-136C7EF80316}">
      <dgm:prSet phldrT="[Text]" custT="1"/>
      <dgm:spPr/>
      <dgm:t>
        <a:bodyPr/>
        <a:lstStyle/>
        <a:p>
          <a:r>
            <a:rPr lang="en-US" sz="1600" dirty="0"/>
            <a:t>Bio-energy Industry</a:t>
          </a:r>
        </a:p>
      </dgm:t>
    </dgm:pt>
    <dgm:pt modelId="{B365AFF5-C067-4445-87CA-CEE2984104FD}" type="parTrans" cxnId="{54F7457F-EBA8-418E-9077-3B9654E4EB85}">
      <dgm:prSet/>
      <dgm:spPr/>
      <dgm:t>
        <a:bodyPr/>
        <a:lstStyle/>
        <a:p>
          <a:endParaRPr lang="en-US"/>
        </a:p>
      </dgm:t>
    </dgm:pt>
    <dgm:pt modelId="{5E411EB4-E50F-4DF8-A9C7-5D55D7EB000B}" type="sibTrans" cxnId="{54F7457F-EBA8-418E-9077-3B9654E4EB85}">
      <dgm:prSet/>
      <dgm:spPr/>
      <dgm:t>
        <a:bodyPr/>
        <a:lstStyle/>
        <a:p>
          <a:endParaRPr lang="en-US"/>
        </a:p>
      </dgm:t>
    </dgm:pt>
    <dgm:pt modelId="{2EEC7E6A-7D0E-4552-A121-AAD6308CEE47}">
      <dgm:prSet phldrT="[Text]" custT="1"/>
      <dgm:spPr/>
      <dgm:t>
        <a:bodyPr/>
        <a:lstStyle/>
        <a:p>
          <a:r>
            <a:rPr lang="en-US" sz="1800" dirty="0"/>
            <a:t>Furniture industry</a:t>
          </a:r>
          <a:endParaRPr lang="en-US" sz="1100" dirty="0"/>
        </a:p>
      </dgm:t>
    </dgm:pt>
    <dgm:pt modelId="{644F3B1D-79EB-47C1-A8D0-99A9241D309D}" type="parTrans" cxnId="{719936BB-5420-415E-ACFC-E5332A3B2449}">
      <dgm:prSet/>
      <dgm:spPr/>
      <dgm:t>
        <a:bodyPr/>
        <a:lstStyle/>
        <a:p>
          <a:endParaRPr lang="en-US"/>
        </a:p>
      </dgm:t>
    </dgm:pt>
    <dgm:pt modelId="{285B0B00-AF68-4BA0-BAAE-4BF2498C9B43}" type="sibTrans" cxnId="{719936BB-5420-415E-ACFC-E5332A3B2449}">
      <dgm:prSet/>
      <dgm:spPr/>
      <dgm:t>
        <a:bodyPr/>
        <a:lstStyle/>
        <a:p>
          <a:endParaRPr lang="en-US"/>
        </a:p>
      </dgm:t>
    </dgm:pt>
    <dgm:pt modelId="{4F2EF238-ABCE-4FB1-A396-046EFD325F7E}">
      <dgm:prSet phldrT="[Text]" custT="1"/>
      <dgm:spPr/>
      <dgm:t>
        <a:bodyPr/>
        <a:lstStyle/>
        <a:p>
          <a:r>
            <a:rPr lang="en-US" sz="1800" dirty="0"/>
            <a:t>Building Industries</a:t>
          </a:r>
        </a:p>
      </dgm:t>
    </dgm:pt>
    <dgm:pt modelId="{B7090555-C635-4F89-AE5C-A32AC17E946E}" type="parTrans" cxnId="{5B4C2210-1280-48FB-BA39-B5BEC633D975}">
      <dgm:prSet/>
      <dgm:spPr/>
      <dgm:t>
        <a:bodyPr/>
        <a:lstStyle/>
        <a:p>
          <a:endParaRPr lang="en-US"/>
        </a:p>
      </dgm:t>
    </dgm:pt>
    <dgm:pt modelId="{B2F4B845-EEAE-4B43-B986-28A91EA899BA}" type="sibTrans" cxnId="{5B4C2210-1280-48FB-BA39-B5BEC633D975}">
      <dgm:prSet/>
      <dgm:spPr/>
      <dgm:t>
        <a:bodyPr/>
        <a:lstStyle/>
        <a:p>
          <a:endParaRPr lang="en-US"/>
        </a:p>
      </dgm:t>
    </dgm:pt>
    <dgm:pt modelId="{C715CD13-5FC4-4F16-AFC8-A6567F42D4A1}">
      <dgm:prSet phldrT="[Text]" custT="1"/>
      <dgm:spPr/>
      <dgm:t>
        <a:bodyPr/>
        <a:lstStyle/>
        <a:p>
          <a:r>
            <a:rPr lang="en-US" sz="1800" b="0" dirty="0"/>
            <a:t>Pulp &amp; Paper Industry</a:t>
          </a:r>
          <a:endParaRPr lang="en-US" sz="1200" b="0" dirty="0"/>
        </a:p>
      </dgm:t>
    </dgm:pt>
    <dgm:pt modelId="{793995BB-0CA1-4598-BDEF-AC9A1956FC51}" type="parTrans" cxnId="{BEB7B3B7-DEB4-4CB2-8A41-EEEFFA9F4F77}">
      <dgm:prSet/>
      <dgm:spPr/>
      <dgm:t>
        <a:bodyPr/>
        <a:lstStyle/>
        <a:p>
          <a:endParaRPr lang="en-IN"/>
        </a:p>
      </dgm:t>
    </dgm:pt>
    <dgm:pt modelId="{16FE6B02-2A2E-4FA6-8DF9-F836152FEB7C}" type="sibTrans" cxnId="{BEB7B3B7-DEB4-4CB2-8A41-EEEFFA9F4F77}">
      <dgm:prSet/>
      <dgm:spPr/>
      <dgm:t>
        <a:bodyPr/>
        <a:lstStyle/>
        <a:p>
          <a:endParaRPr lang="en-IN"/>
        </a:p>
      </dgm:t>
    </dgm:pt>
    <dgm:pt modelId="{33070E50-FD20-4A4C-AE86-DC1B983CEBEF}">
      <dgm:prSet phldrT="[Text]" custT="1"/>
      <dgm:spPr/>
      <dgm:t>
        <a:bodyPr/>
        <a:lstStyle/>
        <a:p>
          <a:r>
            <a:rPr lang="en-US" sz="1600" b="1" dirty="0"/>
            <a:t>Textile Industry</a:t>
          </a:r>
          <a:endParaRPr lang="en-US" sz="1400" dirty="0"/>
        </a:p>
      </dgm:t>
    </dgm:pt>
    <dgm:pt modelId="{211D3F06-E188-401D-A33F-A65EB3355D68}" type="parTrans" cxnId="{DA8693A7-1032-4EB4-B245-22B432AE83F0}">
      <dgm:prSet/>
      <dgm:spPr/>
      <dgm:t>
        <a:bodyPr/>
        <a:lstStyle/>
        <a:p>
          <a:endParaRPr lang="en-IN"/>
        </a:p>
      </dgm:t>
    </dgm:pt>
    <dgm:pt modelId="{5C34ADDD-3CE9-4001-94C3-C362199A5CE8}" type="sibTrans" cxnId="{DA8693A7-1032-4EB4-B245-22B432AE83F0}">
      <dgm:prSet/>
      <dgm:spPr/>
      <dgm:t>
        <a:bodyPr/>
        <a:lstStyle/>
        <a:p>
          <a:endParaRPr lang="en-IN"/>
        </a:p>
      </dgm:t>
    </dgm:pt>
    <dgm:pt modelId="{C2C4879E-19F8-41D9-A9CC-B9F53A868A18}">
      <dgm:prSet phldrT="[Text]" custT="1"/>
      <dgm:spPr/>
      <dgm:t>
        <a:bodyPr/>
        <a:lstStyle/>
        <a:p>
          <a:r>
            <a:rPr lang="en-US" sz="1600" dirty="0"/>
            <a:t>Craft Industry</a:t>
          </a:r>
          <a:endParaRPr lang="en-US" sz="1800" dirty="0"/>
        </a:p>
      </dgm:t>
    </dgm:pt>
    <dgm:pt modelId="{D26B0669-B618-44E1-AF0B-2CE531CAF932}" type="parTrans" cxnId="{D6D343D7-06EF-4280-974F-D6C895754C8D}">
      <dgm:prSet/>
      <dgm:spPr/>
      <dgm:t>
        <a:bodyPr/>
        <a:lstStyle/>
        <a:p>
          <a:endParaRPr lang="en-IN"/>
        </a:p>
      </dgm:t>
    </dgm:pt>
    <dgm:pt modelId="{9E90D751-C6C6-43D3-B53D-40D5A4AF74BB}" type="sibTrans" cxnId="{D6D343D7-06EF-4280-974F-D6C895754C8D}">
      <dgm:prSet/>
      <dgm:spPr/>
      <dgm:t>
        <a:bodyPr/>
        <a:lstStyle/>
        <a:p>
          <a:endParaRPr lang="en-IN"/>
        </a:p>
      </dgm:t>
    </dgm:pt>
    <dgm:pt modelId="{2A80FA3D-8691-42FE-B205-FB508DB2B6A7}">
      <dgm:prSet phldrT="[Text]" custT="1"/>
      <dgm:spPr/>
      <dgm:t>
        <a:bodyPr/>
        <a:lstStyle/>
        <a:p>
          <a:r>
            <a:rPr lang="en-US" sz="1400" dirty="0"/>
            <a:t>Food and Beverage Industry</a:t>
          </a:r>
          <a:endParaRPr lang="en-US" sz="1600" dirty="0"/>
        </a:p>
      </dgm:t>
    </dgm:pt>
    <dgm:pt modelId="{98BC6395-B7D1-43B5-BF30-5AEE9BD762DF}" type="parTrans" cxnId="{7DFE3497-D32A-4399-BF97-866D742799DE}">
      <dgm:prSet/>
      <dgm:spPr/>
      <dgm:t>
        <a:bodyPr/>
        <a:lstStyle/>
        <a:p>
          <a:endParaRPr lang="en-IN"/>
        </a:p>
      </dgm:t>
    </dgm:pt>
    <dgm:pt modelId="{72629444-B206-4992-8489-5ADB75231C71}" type="sibTrans" cxnId="{7DFE3497-D32A-4399-BF97-866D742799DE}">
      <dgm:prSet/>
      <dgm:spPr/>
      <dgm:t>
        <a:bodyPr/>
        <a:lstStyle/>
        <a:p>
          <a:endParaRPr lang="en-IN"/>
        </a:p>
      </dgm:t>
    </dgm:pt>
    <dgm:pt modelId="{DB1C4B80-245A-4A23-95E9-DE8C6C5A25FC}" type="pres">
      <dgm:prSet presAssocID="{83E3AB09-77BB-4339-84BF-3C8F9F845456}" presName="cycle" presStyleCnt="0">
        <dgm:presLayoutVars>
          <dgm:chMax val="1"/>
          <dgm:dir/>
          <dgm:animLvl val="ctr"/>
          <dgm:resizeHandles val="exact"/>
        </dgm:presLayoutVars>
      </dgm:prSet>
      <dgm:spPr/>
    </dgm:pt>
    <dgm:pt modelId="{ACD69F6F-2EFE-48C0-8070-C4943B443E2A}" type="pres">
      <dgm:prSet presAssocID="{A232B3FA-E8F4-4574-8E3A-29F061AFC6B7}" presName="centerShape" presStyleLbl="node0" presStyleIdx="0" presStyleCnt="1"/>
      <dgm:spPr/>
    </dgm:pt>
    <dgm:pt modelId="{2D074D7D-4FDC-437F-A5EA-1F774FEFE32E}" type="pres">
      <dgm:prSet presAssocID="{353CF1F7-64EF-4852-8C0E-3F22399E8828}" presName="parTrans" presStyleLbl="bgSibTrans2D1" presStyleIdx="0" presStyleCnt="8"/>
      <dgm:spPr/>
    </dgm:pt>
    <dgm:pt modelId="{A9A0C5D6-A187-40A1-A554-CFB8DD866845}" type="pres">
      <dgm:prSet presAssocID="{464BA5AC-8AA8-425E-8EAF-665DC95DF77B}" presName="node" presStyleLbl="node1" presStyleIdx="0" presStyleCnt="8">
        <dgm:presLayoutVars>
          <dgm:bulletEnabled val="1"/>
        </dgm:presLayoutVars>
      </dgm:prSet>
      <dgm:spPr/>
    </dgm:pt>
    <dgm:pt modelId="{9514EE61-0507-4F14-8A6C-6453745D4806}" type="pres">
      <dgm:prSet presAssocID="{98BC6395-B7D1-43B5-BF30-5AEE9BD762DF}" presName="parTrans" presStyleLbl="bgSibTrans2D1" presStyleIdx="1" presStyleCnt="8"/>
      <dgm:spPr/>
    </dgm:pt>
    <dgm:pt modelId="{EFEF1B4B-C324-4D3E-937B-353BEC207539}" type="pres">
      <dgm:prSet presAssocID="{2A80FA3D-8691-42FE-B205-FB508DB2B6A7}" presName="node" presStyleLbl="node1" presStyleIdx="1" presStyleCnt="8">
        <dgm:presLayoutVars>
          <dgm:bulletEnabled val="1"/>
        </dgm:presLayoutVars>
      </dgm:prSet>
      <dgm:spPr/>
    </dgm:pt>
    <dgm:pt modelId="{38FEFD03-554D-4CD7-89A3-3CE4DB85CE35}" type="pres">
      <dgm:prSet presAssocID="{211D3F06-E188-401D-A33F-A65EB3355D68}" presName="parTrans" presStyleLbl="bgSibTrans2D1" presStyleIdx="2" presStyleCnt="8"/>
      <dgm:spPr/>
    </dgm:pt>
    <dgm:pt modelId="{F7D75C2E-0AE8-44FF-B1F1-36F9038AAF41}" type="pres">
      <dgm:prSet presAssocID="{33070E50-FD20-4A4C-AE86-DC1B983CEBEF}" presName="node" presStyleLbl="node1" presStyleIdx="2" presStyleCnt="8">
        <dgm:presLayoutVars>
          <dgm:bulletEnabled val="1"/>
        </dgm:presLayoutVars>
      </dgm:prSet>
      <dgm:spPr/>
    </dgm:pt>
    <dgm:pt modelId="{E6B2EBCC-296A-467F-9AD8-6623CDCF1F46}" type="pres">
      <dgm:prSet presAssocID="{B365AFF5-C067-4445-87CA-CEE2984104FD}" presName="parTrans" presStyleLbl="bgSibTrans2D1" presStyleIdx="3" presStyleCnt="8"/>
      <dgm:spPr/>
    </dgm:pt>
    <dgm:pt modelId="{CD89071A-270C-4610-AC16-483C085AE098}" type="pres">
      <dgm:prSet presAssocID="{A835ADF3-C7EE-4DCE-A0AB-136C7EF80316}" presName="node" presStyleLbl="node1" presStyleIdx="3" presStyleCnt="8" custRadScaleRad="103257" custRadScaleInc="-299">
        <dgm:presLayoutVars>
          <dgm:bulletEnabled val="1"/>
        </dgm:presLayoutVars>
      </dgm:prSet>
      <dgm:spPr/>
    </dgm:pt>
    <dgm:pt modelId="{1CFAA15C-80DD-49D1-B213-F80CD1744EF2}" type="pres">
      <dgm:prSet presAssocID="{793995BB-0CA1-4598-BDEF-AC9A1956FC51}" presName="parTrans" presStyleLbl="bgSibTrans2D1" presStyleIdx="4" presStyleCnt="8"/>
      <dgm:spPr/>
    </dgm:pt>
    <dgm:pt modelId="{BECA7B32-9C69-444E-94B6-4045F6E1817C}" type="pres">
      <dgm:prSet presAssocID="{C715CD13-5FC4-4F16-AFC8-A6567F42D4A1}" presName="node" presStyleLbl="node1" presStyleIdx="4" presStyleCnt="8" custScaleX="123595">
        <dgm:presLayoutVars>
          <dgm:bulletEnabled val="1"/>
        </dgm:presLayoutVars>
      </dgm:prSet>
      <dgm:spPr/>
    </dgm:pt>
    <dgm:pt modelId="{DDA148A5-4E0E-4D62-ACB9-0CDCFF75D1FE}" type="pres">
      <dgm:prSet presAssocID="{644F3B1D-79EB-47C1-A8D0-99A9241D309D}" presName="parTrans" presStyleLbl="bgSibTrans2D1" presStyleIdx="5" presStyleCnt="8"/>
      <dgm:spPr/>
    </dgm:pt>
    <dgm:pt modelId="{C0A17AE9-FCB1-453F-AD13-686EAB3549B4}" type="pres">
      <dgm:prSet presAssocID="{2EEC7E6A-7D0E-4552-A121-AAD6308CEE47}" presName="node" presStyleLbl="node1" presStyleIdx="5" presStyleCnt="8">
        <dgm:presLayoutVars>
          <dgm:bulletEnabled val="1"/>
        </dgm:presLayoutVars>
      </dgm:prSet>
      <dgm:spPr/>
    </dgm:pt>
    <dgm:pt modelId="{2F7BA448-4A07-414E-8BC4-8763AEC946D9}" type="pres">
      <dgm:prSet presAssocID="{B7090555-C635-4F89-AE5C-A32AC17E946E}" presName="parTrans" presStyleLbl="bgSibTrans2D1" presStyleIdx="6" presStyleCnt="8"/>
      <dgm:spPr/>
    </dgm:pt>
    <dgm:pt modelId="{42A11934-C2BE-4DE5-B640-242862C59BC6}" type="pres">
      <dgm:prSet presAssocID="{4F2EF238-ABCE-4FB1-A396-046EFD325F7E}" presName="node" presStyleLbl="node1" presStyleIdx="6" presStyleCnt="8" custScaleX="111438">
        <dgm:presLayoutVars>
          <dgm:bulletEnabled val="1"/>
        </dgm:presLayoutVars>
      </dgm:prSet>
      <dgm:spPr/>
    </dgm:pt>
    <dgm:pt modelId="{90824FB7-6221-4E4C-84B3-749A0DB49A98}" type="pres">
      <dgm:prSet presAssocID="{D26B0669-B618-44E1-AF0B-2CE531CAF932}" presName="parTrans" presStyleLbl="bgSibTrans2D1" presStyleIdx="7" presStyleCnt="8"/>
      <dgm:spPr/>
    </dgm:pt>
    <dgm:pt modelId="{9F163B9D-0297-404C-8AE2-C8F1D174876E}" type="pres">
      <dgm:prSet presAssocID="{C2C4879E-19F8-41D9-A9CC-B9F53A868A18}" presName="node" presStyleLbl="node1" presStyleIdx="7" presStyleCnt="8">
        <dgm:presLayoutVars>
          <dgm:bulletEnabled val="1"/>
        </dgm:presLayoutVars>
      </dgm:prSet>
      <dgm:spPr/>
    </dgm:pt>
  </dgm:ptLst>
  <dgm:cxnLst>
    <dgm:cxn modelId="{E19EA708-65FA-4685-AACE-761A07D3F5C1}" srcId="{A232B3FA-E8F4-4574-8E3A-29F061AFC6B7}" destId="{464BA5AC-8AA8-425E-8EAF-665DC95DF77B}" srcOrd="0" destOrd="0" parTransId="{353CF1F7-64EF-4852-8C0E-3F22399E8828}" sibTransId="{C698B6A6-B837-410C-A3BA-2A85700D5EDC}"/>
    <dgm:cxn modelId="{5B4C2210-1280-48FB-BA39-B5BEC633D975}" srcId="{A232B3FA-E8F4-4574-8E3A-29F061AFC6B7}" destId="{4F2EF238-ABCE-4FB1-A396-046EFD325F7E}" srcOrd="6" destOrd="0" parTransId="{B7090555-C635-4F89-AE5C-A32AC17E946E}" sibTransId="{B2F4B845-EEAE-4B43-B986-28A91EA899BA}"/>
    <dgm:cxn modelId="{77670D23-CBB8-41BF-9F37-805CF85158F9}" type="presOf" srcId="{C715CD13-5FC4-4F16-AFC8-A6567F42D4A1}" destId="{BECA7B32-9C69-444E-94B6-4045F6E1817C}" srcOrd="0" destOrd="0" presId="urn:microsoft.com/office/officeart/2005/8/layout/radial4"/>
    <dgm:cxn modelId="{64E6882B-FF5D-4FC5-867B-B970FD1159E1}" type="presOf" srcId="{B365AFF5-C067-4445-87CA-CEE2984104FD}" destId="{E6B2EBCC-296A-467F-9AD8-6623CDCF1F46}" srcOrd="0" destOrd="0" presId="urn:microsoft.com/office/officeart/2005/8/layout/radial4"/>
    <dgm:cxn modelId="{A088752D-6F95-40B4-B0D2-1B60AD34C187}" type="presOf" srcId="{2A80FA3D-8691-42FE-B205-FB508DB2B6A7}" destId="{EFEF1B4B-C324-4D3E-937B-353BEC207539}" srcOrd="0" destOrd="0" presId="urn:microsoft.com/office/officeart/2005/8/layout/radial4"/>
    <dgm:cxn modelId="{F80BE12D-8A37-4207-8E38-9027E0989F08}" type="presOf" srcId="{353CF1F7-64EF-4852-8C0E-3F22399E8828}" destId="{2D074D7D-4FDC-437F-A5EA-1F774FEFE32E}" srcOrd="0" destOrd="0" presId="urn:microsoft.com/office/officeart/2005/8/layout/radial4"/>
    <dgm:cxn modelId="{3839A52F-E1BF-4D41-B535-DE924846F0DB}" type="presOf" srcId="{4F2EF238-ABCE-4FB1-A396-046EFD325F7E}" destId="{42A11934-C2BE-4DE5-B640-242862C59BC6}" srcOrd="0" destOrd="0" presId="urn:microsoft.com/office/officeart/2005/8/layout/radial4"/>
    <dgm:cxn modelId="{258D474B-7C2A-4378-B5E1-D357B7ED18E0}" type="presOf" srcId="{2EEC7E6A-7D0E-4552-A121-AAD6308CEE47}" destId="{C0A17AE9-FCB1-453F-AD13-686EAB3549B4}" srcOrd="0" destOrd="0" presId="urn:microsoft.com/office/officeart/2005/8/layout/radial4"/>
    <dgm:cxn modelId="{70CE2C70-6565-42C9-90E5-33CE96AEF1DE}" type="presOf" srcId="{793995BB-0CA1-4598-BDEF-AC9A1956FC51}" destId="{1CFAA15C-80DD-49D1-B213-F80CD1744EF2}" srcOrd="0" destOrd="0" presId="urn:microsoft.com/office/officeart/2005/8/layout/radial4"/>
    <dgm:cxn modelId="{2B6E8975-AE76-4E29-B1A4-F11CE73BDE52}" type="presOf" srcId="{B7090555-C635-4F89-AE5C-A32AC17E946E}" destId="{2F7BA448-4A07-414E-8BC4-8763AEC946D9}" srcOrd="0" destOrd="0" presId="urn:microsoft.com/office/officeart/2005/8/layout/radial4"/>
    <dgm:cxn modelId="{54F7457F-EBA8-418E-9077-3B9654E4EB85}" srcId="{A232B3FA-E8F4-4574-8E3A-29F061AFC6B7}" destId="{A835ADF3-C7EE-4DCE-A0AB-136C7EF80316}" srcOrd="3" destOrd="0" parTransId="{B365AFF5-C067-4445-87CA-CEE2984104FD}" sibTransId="{5E411EB4-E50F-4DF8-A9C7-5D55D7EB000B}"/>
    <dgm:cxn modelId="{25D0228C-BBDE-40B3-8836-42F0A401D727}" type="presOf" srcId="{33070E50-FD20-4A4C-AE86-DC1B983CEBEF}" destId="{F7D75C2E-0AE8-44FF-B1F1-36F9038AAF41}" srcOrd="0" destOrd="0" presId="urn:microsoft.com/office/officeart/2005/8/layout/radial4"/>
    <dgm:cxn modelId="{64E3D48E-2D57-4AEE-9B2B-F6F521D6765D}" type="presOf" srcId="{644F3B1D-79EB-47C1-A8D0-99A9241D309D}" destId="{DDA148A5-4E0E-4D62-ACB9-0CDCFF75D1FE}" srcOrd="0" destOrd="0" presId="urn:microsoft.com/office/officeart/2005/8/layout/radial4"/>
    <dgm:cxn modelId="{7DFE3497-D32A-4399-BF97-866D742799DE}" srcId="{A232B3FA-E8F4-4574-8E3A-29F061AFC6B7}" destId="{2A80FA3D-8691-42FE-B205-FB508DB2B6A7}" srcOrd="1" destOrd="0" parTransId="{98BC6395-B7D1-43B5-BF30-5AEE9BD762DF}" sibTransId="{72629444-B206-4992-8489-5ADB75231C71}"/>
    <dgm:cxn modelId="{DA8693A7-1032-4EB4-B245-22B432AE83F0}" srcId="{A232B3FA-E8F4-4574-8E3A-29F061AFC6B7}" destId="{33070E50-FD20-4A4C-AE86-DC1B983CEBEF}" srcOrd="2" destOrd="0" parTransId="{211D3F06-E188-401D-A33F-A65EB3355D68}" sibTransId="{5C34ADDD-3CE9-4001-94C3-C362199A5CE8}"/>
    <dgm:cxn modelId="{AD4386B4-279D-4684-A413-E32464DBDBB3}" type="presOf" srcId="{A232B3FA-E8F4-4574-8E3A-29F061AFC6B7}" destId="{ACD69F6F-2EFE-48C0-8070-C4943B443E2A}" srcOrd="0" destOrd="0" presId="urn:microsoft.com/office/officeart/2005/8/layout/radial4"/>
    <dgm:cxn modelId="{BEB7B3B7-DEB4-4CB2-8A41-EEEFFA9F4F77}" srcId="{A232B3FA-E8F4-4574-8E3A-29F061AFC6B7}" destId="{C715CD13-5FC4-4F16-AFC8-A6567F42D4A1}" srcOrd="4" destOrd="0" parTransId="{793995BB-0CA1-4598-BDEF-AC9A1956FC51}" sibTransId="{16FE6B02-2A2E-4FA6-8DF9-F836152FEB7C}"/>
    <dgm:cxn modelId="{C1ECB7BA-DA2F-4DD7-B1D4-BFFE86F6A730}" type="presOf" srcId="{83E3AB09-77BB-4339-84BF-3C8F9F845456}" destId="{DB1C4B80-245A-4A23-95E9-DE8C6C5A25FC}" srcOrd="0" destOrd="0" presId="urn:microsoft.com/office/officeart/2005/8/layout/radial4"/>
    <dgm:cxn modelId="{719936BB-5420-415E-ACFC-E5332A3B2449}" srcId="{A232B3FA-E8F4-4574-8E3A-29F061AFC6B7}" destId="{2EEC7E6A-7D0E-4552-A121-AAD6308CEE47}" srcOrd="5" destOrd="0" parTransId="{644F3B1D-79EB-47C1-A8D0-99A9241D309D}" sibTransId="{285B0B00-AF68-4BA0-BAAE-4BF2498C9B43}"/>
    <dgm:cxn modelId="{D702BBC0-3DF6-4749-9B79-FE26CDE100FF}" type="presOf" srcId="{C2C4879E-19F8-41D9-A9CC-B9F53A868A18}" destId="{9F163B9D-0297-404C-8AE2-C8F1D174876E}" srcOrd="0" destOrd="0" presId="urn:microsoft.com/office/officeart/2005/8/layout/radial4"/>
    <dgm:cxn modelId="{520CCDD2-FCF6-4443-8CD1-EABD3FE32AA4}" type="presOf" srcId="{211D3F06-E188-401D-A33F-A65EB3355D68}" destId="{38FEFD03-554D-4CD7-89A3-3CE4DB85CE35}" srcOrd="0" destOrd="0" presId="urn:microsoft.com/office/officeart/2005/8/layout/radial4"/>
    <dgm:cxn modelId="{D6D343D7-06EF-4280-974F-D6C895754C8D}" srcId="{A232B3FA-E8F4-4574-8E3A-29F061AFC6B7}" destId="{C2C4879E-19F8-41D9-A9CC-B9F53A868A18}" srcOrd="7" destOrd="0" parTransId="{D26B0669-B618-44E1-AF0B-2CE531CAF932}" sibTransId="{9E90D751-C6C6-43D3-B53D-40D5A4AF74BB}"/>
    <dgm:cxn modelId="{0CCAEBDA-54D6-431F-8CC1-6B4C5AFE47F7}" type="presOf" srcId="{98BC6395-B7D1-43B5-BF30-5AEE9BD762DF}" destId="{9514EE61-0507-4F14-8A6C-6453745D4806}" srcOrd="0" destOrd="0" presId="urn:microsoft.com/office/officeart/2005/8/layout/radial4"/>
    <dgm:cxn modelId="{CEDC19E4-E1E0-47B7-80CA-25877EE90155}" type="presOf" srcId="{A835ADF3-C7EE-4DCE-A0AB-136C7EF80316}" destId="{CD89071A-270C-4610-AC16-483C085AE098}" srcOrd="0" destOrd="0" presId="urn:microsoft.com/office/officeart/2005/8/layout/radial4"/>
    <dgm:cxn modelId="{1CF89FE5-0868-4EBC-8FC3-7BE703B46318}" srcId="{83E3AB09-77BB-4339-84BF-3C8F9F845456}" destId="{A232B3FA-E8F4-4574-8E3A-29F061AFC6B7}" srcOrd="0" destOrd="0" parTransId="{D3CB1D7D-75FC-41C8-A20E-C8A64EEAE81B}" sibTransId="{3CE16C54-AFD4-4B37-BC8F-E1EA8A227DFC}"/>
    <dgm:cxn modelId="{21FEC1E9-13DE-4FA2-98F0-F3AFA84BD7CB}" type="presOf" srcId="{464BA5AC-8AA8-425E-8EAF-665DC95DF77B}" destId="{A9A0C5D6-A187-40A1-A554-CFB8DD866845}" srcOrd="0" destOrd="0" presId="urn:microsoft.com/office/officeart/2005/8/layout/radial4"/>
    <dgm:cxn modelId="{7450D8F1-E53E-48A0-97F1-BB4D540E3606}" type="presOf" srcId="{D26B0669-B618-44E1-AF0B-2CE531CAF932}" destId="{90824FB7-6221-4E4C-84B3-749A0DB49A98}" srcOrd="0" destOrd="0" presId="urn:microsoft.com/office/officeart/2005/8/layout/radial4"/>
    <dgm:cxn modelId="{68416B3C-F82B-4617-B63A-F99DE7576045}" type="presParOf" srcId="{DB1C4B80-245A-4A23-95E9-DE8C6C5A25FC}" destId="{ACD69F6F-2EFE-48C0-8070-C4943B443E2A}" srcOrd="0" destOrd="0" presId="urn:microsoft.com/office/officeart/2005/8/layout/radial4"/>
    <dgm:cxn modelId="{B9834934-6EA3-48C6-B7B4-AAC3092FE534}" type="presParOf" srcId="{DB1C4B80-245A-4A23-95E9-DE8C6C5A25FC}" destId="{2D074D7D-4FDC-437F-A5EA-1F774FEFE32E}" srcOrd="1" destOrd="0" presId="urn:microsoft.com/office/officeart/2005/8/layout/radial4"/>
    <dgm:cxn modelId="{D6682DAA-DC2B-475A-A91F-589D90EC17BA}" type="presParOf" srcId="{DB1C4B80-245A-4A23-95E9-DE8C6C5A25FC}" destId="{A9A0C5D6-A187-40A1-A554-CFB8DD866845}" srcOrd="2" destOrd="0" presId="urn:microsoft.com/office/officeart/2005/8/layout/radial4"/>
    <dgm:cxn modelId="{2C17637E-432E-46B7-9EFC-B74275FB7982}" type="presParOf" srcId="{DB1C4B80-245A-4A23-95E9-DE8C6C5A25FC}" destId="{9514EE61-0507-4F14-8A6C-6453745D4806}" srcOrd="3" destOrd="0" presId="urn:microsoft.com/office/officeart/2005/8/layout/radial4"/>
    <dgm:cxn modelId="{9D7337F9-A50C-415E-A602-4F4B27AB80C5}" type="presParOf" srcId="{DB1C4B80-245A-4A23-95E9-DE8C6C5A25FC}" destId="{EFEF1B4B-C324-4D3E-937B-353BEC207539}" srcOrd="4" destOrd="0" presId="urn:microsoft.com/office/officeart/2005/8/layout/radial4"/>
    <dgm:cxn modelId="{EBA6C1F1-1B65-4686-B68C-2C911876AC4C}" type="presParOf" srcId="{DB1C4B80-245A-4A23-95E9-DE8C6C5A25FC}" destId="{38FEFD03-554D-4CD7-89A3-3CE4DB85CE35}" srcOrd="5" destOrd="0" presId="urn:microsoft.com/office/officeart/2005/8/layout/radial4"/>
    <dgm:cxn modelId="{9D6DE8E9-BAEB-4702-A02F-CF3A60B86D3C}" type="presParOf" srcId="{DB1C4B80-245A-4A23-95E9-DE8C6C5A25FC}" destId="{F7D75C2E-0AE8-44FF-B1F1-36F9038AAF41}" srcOrd="6" destOrd="0" presId="urn:microsoft.com/office/officeart/2005/8/layout/radial4"/>
    <dgm:cxn modelId="{5E461576-C542-457C-9916-71C902417F51}" type="presParOf" srcId="{DB1C4B80-245A-4A23-95E9-DE8C6C5A25FC}" destId="{E6B2EBCC-296A-467F-9AD8-6623CDCF1F46}" srcOrd="7" destOrd="0" presId="urn:microsoft.com/office/officeart/2005/8/layout/radial4"/>
    <dgm:cxn modelId="{66AF629B-2D93-42AC-838B-2AB1961A258D}" type="presParOf" srcId="{DB1C4B80-245A-4A23-95E9-DE8C6C5A25FC}" destId="{CD89071A-270C-4610-AC16-483C085AE098}" srcOrd="8" destOrd="0" presId="urn:microsoft.com/office/officeart/2005/8/layout/radial4"/>
    <dgm:cxn modelId="{23077AFF-15EE-4E4A-84BB-AC2FC0D29EFA}" type="presParOf" srcId="{DB1C4B80-245A-4A23-95E9-DE8C6C5A25FC}" destId="{1CFAA15C-80DD-49D1-B213-F80CD1744EF2}" srcOrd="9" destOrd="0" presId="urn:microsoft.com/office/officeart/2005/8/layout/radial4"/>
    <dgm:cxn modelId="{5A5905A1-639D-43A1-A093-3F1AD7877C29}" type="presParOf" srcId="{DB1C4B80-245A-4A23-95E9-DE8C6C5A25FC}" destId="{BECA7B32-9C69-444E-94B6-4045F6E1817C}" srcOrd="10" destOrd="0" presId="urn:microsoft.com/office/officeart/2005/8/layout/radial4"/>
    <dgm:cxn modelId="{AF803E67-847F-42AA-A76A-71A6F253B7A8}" type="presParOf" srcId="{DB1C4B80-245A-4A23-95E9-DE8C6C5A25FC}" destId="{DDA148A5-4E0E-4D62-ACB9-0CDCFF75D1FE}" srcOrd="11" destOrd="0" presId="urn:microsoft.com/office/officeart/2005/8/layout/radial4"/>
    <dgm:cxn modelId="{AB07BFAC-0F4F-4902-8364-BD911DABB0AD}" type="presParOf" srcId="{DB1C4B80-245A-4A23-95E9-DE8C6C5A25FC}" destId="{C0A17AE9-FCB1-453F-AD13-686EAB3549B4}" srcOrd="12" destOrd="0" presId="urn:microsoft.com/office/officeart/2005/8/layout/radial4"/>
    <dgm:cxn modelId="{7811BABD-68B9-423C-BA28-3F2D55B4A717}" type="presParOf" srcId="{DB1C4B80-245A-4A23-95E9-DE8C6C5A25FC}" destId="{2F7BA448-4A07-414E-8BC4-8763AEC946D9}" srcOrd="13" destOrd="0" presId="urn:microsoft.com/office/officeart/2005/8/layout/radial4"/>
    <dgm:cxn modelId="{2C43E574-AA2B-4343-BBE4-D79FC1E82B4E}" type="presParOf" srcId="{DB1C4B80-245A-4A23-95E9-DE8C6C5A25FC}" destId="{42A11934-C2BE-4DE5-B640-242862C59BC6}" srcOrd="14" destOrd="0" presId="urn:microsoft.com/office/officeart/2005/8/layout/radial4"/>
    <dgm:cxn modelId="{D8903435-712B-4551-8E82-916D233E73B1}" type="presParOf" srcId="{DB1C4B80-245A-4A23-95E9-DE8C6C5A25FC}" destId="{90824FB7-6221-4E4C-84B3-749A0DB49A98}" srcOrd="15" destOrd="0" presId="urn:microsoft.com/office/officeart/2005/8/layout/radial4"/>
    <dgm:cxn modelId="{ADB02E2B-A11C-40B5-B020-059808C5BFEC}" type="presParOf" srcId="{DB1C4B80-245A-4A23-95E9-DE8C6C5A25FC}" destId="{9F163B9D-0297-404C-8AE2-C8F1D174876E}"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5531DA-EDD2-4C34-A5C9-6667CD37ACE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EEC5C663-2AA9-4B5A-9C2D-3563D9A54283}">
      <dgm:prSet phldrT="[Text]"/>
      <dgm:spPr/>
      <dgm:t>
        <a:bodyPr/>
        <a:lstStyle/>
        <a:p>
          <a:r>
            <a:rPr lang="en-US" dirty="0"/>
            <a:t>Bamboo- Impact Base</a:t>
          </a:r>
        </a:p>
      </dgm:t>
    </dgm:pt>
    <dgm:pt modelId="{7B70AF62-C24E-4EDB-8B55-5C0D82549DB7}" type="parTrans" cxnId="{23F9C8C5-2FD2-4372-9B63-CC99F01B2510}">
      <dgm:prSet/>
      <dgm:spPr/>
      <dgm:t>
        <a:bodyPr/>
        <a:lstStyle/>
        <a:p>
          <a:endParaRPr lang="en-US"/>
        </a:p>
      </dgm:t>
    </dgm:pt>
    <dgm:pt modelId="{F5324288-D571-4C75-96C4-F2945DF99945}" type="sibTrans" cxnId="{23F9C8C5-2FD2-4372-9B63-CC99F01B2510}">
      <dgm:prSet/>
      <dgm:spPr/>
      <dgm:t>
        <a:bodyPr/>
        <a:lstStyle/>
        <a:p>
          <a:endParaRPr lang="en-US"/>
        </a:p>
      </dgm:t>
    </dgm:pt>
    <dgm:pt modelId="{88B10485-4140-4E69-ADE6-FD53768E3C41}">
      <dgm:prSet phldrT="[Text]"/>
      <dgm:spPr/>
      <dgm:t>
        <a:bodyPr/>
        <a:lstStyle/>
        <a:p>
          <a:r>
            <a:rPr lang="en-US" dirty="0"/>
            <a:t>Economic</a:t>
          </a:r>
        </a:p>
      </dgm:t>
    </dgm:pt>
    <dgm:pt modelId="{0ED81590-656C-486D-91FE-4926B5E780E3}" type="parTrans" cxnId="{D3B1C07F-02D3-4873-8B82-AFF90F0178A1}">
      <dgm:prSet/>
      <dgm:spPr/>
      <dgm:t>
        <a:bodyPr/>
        <a:lstStyle/>
        <a:p>
          <a:endParaRPr lang="en-US"/>
        </a:p>
      </dgm:t>
    </dgm:pt>
    <dgm:pt modelId="{0EA264DC-5C1B-4AD4-8321-B13BACB6F0C0}" type="sibTrans" cxnId="{D3B1C07F-02D3-4873-8B82-AFF90F0178A1}">
      <dgm:prSet/>
      <dgm:spPr/>
      <dgm:t>
        <a:bodyPr/>
        <a:lstStyle/>
        <a:p>
          <a:endParaRPr lang="en-US"/>
        </a:p>
      </dgm:t>
    </dgm:pt>
    <dgm:pt modelId="{B4ADE33C-DB81-42BC-985E-3C3B40CAACFC}">
      <dgm:prSet phldrT="[Text]"/>
      <dgm:spPr/>
      <dgm:t>
        <a:bodyPr/>
        <a:lstStyle/>
        <a:p>
          <a:r>
            <a:rPr lang="en-US" dirty="0"/>
            <a:t>Gender Equality </a:t>
          </a:r>
        </a:p>
      </dgm:t>
    </dgm:pt>
    <dgm:pt modelId="{6E95EB7E-48CF-4324-90A4-84467855604E}" type="parTrans" cxnId="{2C445082-CA91-4C38-B17D-F654E7F57063}">
      <dgm:prSet/>
      <dgm:spPr/>
      <dgm:t>
        <a:bodyPr/>
        <a:lstStyle/>
        <a:p>
          <a:endParaRPr lang="en-US"/>
        </a:p>
      </dgm:t>
    </dgm:pt>
    <dgm:pt modelId="{E4B6F478-DCC7-4D09-BBA8-47B64469CA42}" type="sibTrans" cxnId="{2C445082-CA91-4C38-B17D-F654E7F57063}">
      <dgm:prSet/>
      <dgm:spPr/>
      <dgm:t>
        <a:bodyPr/>
        <a:lstStyle/>
        <a:p>
          <a:endParaRPr lang="en-US"/>
        </a:p>
      </dgm:t>
    </dgm:pt>
    <dgm:pt modelId="{2C210D93-94AB-4693-A2F7-396B2FA981DD}">
      <dgm:prSet phldrT="[Text]"/>
      <dgm:spPr/>
      <dgm:t>
        <a:bodyPr/>
        <a:lstStyle/>
        <a:p>
          <a:r>
            <a:rPr lang="en-US" dirty="0"/>
            <a:t>Social</a:t>
          </a:r>
        </a:p>
      </dgm:t>
    </dgm:pt>
    <dgm:pt modelId="{0C4F2DBC-26AB-419B-B51D-46EFEB3C241E}" type="parTrans" cxnId="{900B3583-F2FA-45E5-8EA0-5728F2B614CF}">
      <dgm:prSet/>
      <dgm:spPr/>
      <dgm:t>
        <a:bodyPr/>
        <a:lstStyle/>
        <a:p>
          <a:endParaRPr lang="en-US"/>
        </a:p>
      </dgm:t>
    </dgm:pt>
    <dgm:pt modelId="{C71DA0B4-40DB-45F3-B9AC-BFB7CC96877C}" type="sibTrans" cxnId="{900B3583-F2FA-45E5-8EA0-5728F2B614CF}">
      <dgm:prSet/>
      <dgm:spPr/>
      <dgm:t>
        <a:bodyPr/>
        <a:lstStyle/>
        <a:p>
          <a:endParaRPr lang="en-US"/>
        </a:p>
      </dgm:t>
    </dgm:pt>
    <dgm:pt modelId="{13105D8C-CA5D-47B3-BAE2-F65440ABF11F}">
      <dgm:prSet phldrT="[Text]"/>
      <dgm:spPr/>
      <dgm:t>
        <a:bodyPr/>
        <a:lstStyle/>
        <a:p>
          <a:r>
            <a:rPr lang="en-US" dirty="0"/>
            <a:t>Ecological </a:t>
          </a:r>
        </a:p>
      </dgm:t>
    </dgm:pt>
    <dgm:pt modelId="{A54BD8E4-C7B4-431F-A4FB-E52CC6387844}" type="parTrans" cxnId="{AE1518EF-80AC-415A-87E3-DE68FEBC8A3D}">
      <dgm:prSet/>
      <dgm:spPr/>
      <dgm:t>
        <a:bodyPr/>
        <a:lstStyle/>
        <a:p>
          <a:endParaRPr lang="en-US"/>
        </a:p>
      </dgm:t>
    </dgm:pt>
    <dgm:pt modelId="{273C7699-DF99-4DA7-8810-26350C3DCDEF}" type="sibTrans" cxnId="{AE1518EF-80AC-415A-87E3-DE68FEBC8A3D}">
      <dgm:prSet/>
      <dgm:spPr/>
      <dgm:t>
        <a:bodyPr/>
        <a:lstStyle/>
        <a:p>
          <a:endParaRPr lang="en-US"/>
        </a:p>
      </dgm:t>
    </dgm:pt>
    <dgm:pt modelId="{9EF5982A-EF7F-469A-9987-A6E4739629A6}">
      <dgm:prSet/>
      <dgm:spPr/>
      <dgm:t>
        <a:bodyPr/>
        <a:lstStyle/>
        <a:p>
          <a:r>
            <a:rPr lang="en-US" dirty="0"/>
            <a:t>Energy </a:t>
          </a:r>
        </a:p>
        <a:p>
          <a:r>
            <a:rPr lang="en-US" dirty="0"/>
            <a:t>Security</a:t>
          </a:r>
        </a:p>
      </dgm:t>
    </dgm:pt>
    <dgm:pt modelId="{55F182E9-67F2-485A-B362-53E50F8AED48}" type="parTrans" cxnId="{A54B10CF-61C8-4E01-88D1-A2BC4ECD3323}">
      <dgm:prSet/>
      <dgm:spPr/>
      <dgm:t>
        <a:bodyPr/>
        <a:lstStyle/>
        <a:p>
          <a:endParaRPr lang="en-US"/>
        </a:p>
      </dgm:t>
    </dgm:pt>
    <dgm:pt modelId="{7B41A837-040E-4F66-AFDF-61E1E09A754F}" type="sibTrans" cxnId="{A54B10CF-61C8-4E01-88D1-A2BC4ECD3323}">
      <dgm:prSet/>
      <dgm:spPr/>
      <dgm:t>
        <a:bodyPr/>
        <a:lstStyle/>
        <a:p>
          <a:endParaRPr lang="en-US"/>
        </a:p>
      </dgm:t>
    </dgm:pt>
    <dgm:pt modelId="{977B9730-22AF-4FC7-BE22-C43D7547FEE7}">
      <dgm:prSet/>
      <dgm:spPr/>
      <dgm:t>
        <a:bodyPr/>
        <a:lstStyle/>
        <a:p>
          <a:r>
            <a:rPr lang="en-US" dirty="0"/>
            <a:t>Lifestyle</a:t>
          </a:r>
        </a:p>
      </dgm:t>
    </dgm:pt>
    <dgm:pt modelId="{F8733253-2B0F-452A-B018-2895CEB791C5}" type="parTrans" cxnId="{8912FF70-E10D-458C-AC21-C664EA28810D}">
      <dgm:prSet/>
      <dgm:spPr/>
      <dgm:t>
        <a:bodyPr/>
        <a:lstStyle/>
        <a:p>
          <a:endParaRPr lang="en-US"/>
        </a:p>
      </dgm:t>
    </dgm:pt>
    <dgm:pt modelId="{645C9F01-E52F-40AC-8FF0-488DFE8296A8}" type="sibTrans" cxnId="{8912FF70-E10D-458C-AC21-C664EA28810D}">
      <dgm:prSet/>
      <dgm:spPr/>
      <dgm:t>
        <a:bodyPr/>
        <a:lstStyle/>
        <a:p>
          <a:endParaRPr lang="en-US"/>
        </a:p>
      </dgm:t>
    </dgm:pt>
    <dgm:pt modelId="{3FBE28C5-FF84-4912-A108-A752DA25E5DF}" type="pres">
      <dgm:prSet presAssocID="{385531DA-EDD2-4C34-A5C9-6667CD37ACEE}" presName="Name0" presStyleCnt="0">
        <dgm:presLayoutVars>
          <dgm:chMax val="1"/>
          <dgm:dir/>
          <dgm:animLvl val="ctr"/>
          <dgm:resizeHandles val="exact"/>
        </dgm:presLayoutVars>
      </dgm:prSet>
      <dgm:spPr/>
    </dgm:pt>
    <dgm:pt modelId="{1B3F514E-7468-4AA0-9055-7F3A5B2EBDA5}" type="pres">
      <dgm:prSet presAssocID="{EEC5C663-2AA9-4B5A-9C2D-3563D9A54283}" presName="centerShape" presStyleLbl="node0" presStyleIdx="0" presStyleCnt="1"/>
      <dgm:spPr/>
    </dgm:pt>
    <dgm:pt modelId="{9E90B724-0E90-4C47-83CF-8ED7303AC958}" type="pres">
      <dgm:prSet presAssocID="{88B10485-4140-4E69-ADE6-FD53768E3C41}" presName="node" presStyleLbl="node1" presStyleIdx="0" presStyleCnt="6">
        <dgm:presLayoutVars>
          <dgm:bulletEnabled val="1"/>
        </dgm:presLayoutVars>
      </dgm:prSet>
      <dgm:spPr/>
    </dgm:pt>
    <dgm:pt modelId="{B1AB6C3E-CA99-401C-825D-D35D6422182A}" type="pres">
      <dgm:prSet presAssocID="{88B10485-4140-4E69-ADE6-FD53768E3C41}" presName="dummy" presStyleCnt="0"/>
      <dgm:spPr/>
    </dgm:pt>
    <dgm:pt modelId="{64AEEA30-33AF-4989-9AD6-631330CC3109}" type="pres">
      <dgm:prSet presAssocID="{0EA264DC-5C1B-4AD4-8321-B13BACB6F0C0}" presName="sibTrans" presStyleLbl="sibTrans2D1" presStyleIdx="0" presStyleCnt="6"/>
      <dgm:spPr/>
    </dgm:pt>
    <dgm:pt modelId="{04D99436-7D04-4828-8AD5-52130DC90B99}" type="pres">
      <dgm:prSet presAssocID="{B4ADE33C-DB81-42BC-985E-3C3B40CAACFC}" presName="node" presStyleLbl="node1" presStyleIdx="1" presStyleCnt="6">
        <dgm:presLayoutVars>
          <dgm:bulletEnabled val="1"/>
        </dgm:presLayoutVars>
      </dgm:prSet>
      <dgm:spPr/>
    </dgm:pt>
    <dgm:pt modelId="{C757DCFE-EBCA-4568-B68A-665021188A79}" type="pres">
      <dgm:prSet presAssocID="{B4ADE33C-DB81-42BC-985E-3C3B40CAACFC}" presName="dummy" presStyleCnt="0"/>
      <dgm:spPr/>
    </dgm:pt>
    <dgm:pt modelId="{9C510974-8B8F-4D00-8BEC-7AE8661021F3}" type="pres">
      <dgm:prSet presAssocID="{E4B6F478-DCC7-4D09-BBA8-47B64469CA42}" presName="sibTrans" presStyleLbl="sibTrans2D1" presStyleIdx="1" presStyleCnt="6"/>
      <dgm:spPr/>
    </dgm:pt>
    <dgm:pt modelId="{F990028F-D252-4B57-BBC3-61CF56DB785E}" type="pres">
      <dgm:prSet presAssocID="{9EF5982A-EF7F-469A-9987-A6E4739629A6}" presName="node" presStyleLbl="node1" presStyleIdx="2" presStyleCnt="6">
        <dgm:presLayoutVars>
          <dgm:bulletEnabled val="1"/>
        </dgm:presLayoutVars>
      </dgm:prSet>
      <dgm:spPr/>
    </dgm:pt>
    <dgm:pt modelId="{95FB9E68-915A-46E8-985E-73D941C319BC}" type="pres">
      <dgm:prSet presAssocID="{9EF5982A-EF7F-469A-9987-A6E4739629A6}" presName="dummy" presStyleCnt="0"/>
      <dgm:spPr/>
    </dgm:pt>
    <dgm:pt modelId="{DB6E7A24-D770-465A-BB7C-FF02A6FB55B1}" type="pres">
      <dgm:prSet presAssocID="{7B41A837-040E-4F66-AFDF-61E1E09A754F}" presName="sibTrans" presStyleLbl="sibTrans2D1" presStyleIdx="2" presStyleCnt="6"/>
      <dgm:spPr/>
    </dgm:pt>
    <dgm:pt modelId="{C0132D04-E6A3-43FA-9471-1ECFA03D7FA9}" type="pres">
      <dgm:prSet presAssocID="{977B9730-22AF-4FC7-BE22-C43D7547FEE7}" presName="node" presStyleLbl="node1" presStyleIdx="3" presStyleCnt="6">
        <dgm:presLayoutVars>
          <dgm:bulletEnabled val="1"/>
        </dgm:presLayoutVars>
      </dgm:prSet>
      <dgm:spPr/>
    </dgm:pt>
    <dgm:pt modelId="{C5569D91-6ECA-4E31-8DFC-1FEFF763EFCF}" type="pres">
      <dgm:prSet presAssocID="{977B9730-22AF-4FC7-BE22-C43D7547FEE7}" presName="dummy" presStyleCnt="0"/>
      <dgm:spPr/>
    </dgm:pt>
    <dgm:pt modelId="{D3C9FA62-4C71-4C72-9B9C-F9387EEC310D}" type="pres">
      <dgm:prSet presAssocID="{645C9F01-E52F-40AC-8FF0-488DFE8296A8}" presName="sibTrans" presStyleLbl="sibTrans2D1" presStyleIdx="3" presStyleCnt="6"/>
      <dgm:spPr/>
    </dgm:pt>
    <dgm:pt modelId="{26F26C4C-923E-47DD-9876-16BA65C9A358}" type="pres">
      <dgm:prSet presAssocID="{2C210D93-94AB-4693-A2F7-396B2FA981DD}" presName="node" presStyleLbl="node1" presStyleIdx="4" presStyleCnt="6">
        <dgm:presLayoutVars>
          <dgm:bulletEnabled val="1"/>
        </dgm:presLayoutVars>
      </dgm:prSet>
      <dgm:spPr/>
    </dgm:pt>
    <dgm:pt modelId="{22F4086A-8A21-4434-B9ED-C3D8312B9DDA}" type="pres">
      <dgm:prSet presAssocID="{2C210D93-94AB-4693-A2F7-396B2FA981DD}" presName="dummy" presStyleCnt="0"/>
      <dgm:spPr/>
    </dgm:pt>
    <dgm:pt modelId="{4701CC99-34E3-45A6-8E97-2F947575693F}" type="pres">
      <dgm:prSet presAssocID="{C71DA0B4-40DB-45F3-B9AC-BFB7CC96877C}" presName="sibTrans" presStyleLbl="sibTrans2D1" presStyleIdx="4" presStyleCnt="6"/>
      <dgm:spPr/>
    </dgm:pt>
    <dgm:pt modelId="{5D10E9B5-B699-4785-828F-F38528600034}" type="pres">
      <dgm:prSet presAssocID="{13105D8C-CA5D-47B3-BAE2-F65440ABF11F}" presName="node" presStyleLbl="node1" presStyleIdx="5" presStyleCnt="6">
        <dgm:presLayoutVars>
          <dgm:bulletEnabled val="1"/>
        </dgm:presLayoutVars>
      </dgm:prSet>
      <dgm:spPr/>
    </dgm:pt>
    <dgm:pt modelId="{027ECA4B-9EBA-4B53-AD96-E127CA334A5F}" type="pres">
      <dgm:prSet presAssocID="{13105D8C-CA5D-47B3-BAE2-F65440ABF11F}" presName="dummy" presStyleCnt="0"/>
      <dgm:spPr/>
    </dgm:pt>
    <dgm:pt modelId="{8CDB259C-4D0D-4DEB-A89C-E0A4DA6F0912}" type="pres">
      <dgm:prSet presAssocID="{273C7699-DF99-4DA7-8810-26350C3DCDEF}" presName="sibTrans" presStyleLbl="sibTrans2D1" presStyleIdx="5" presStyleCnt="6"/>
      <dgm:spPr/>
    </dgm:pt>
  </dgm:ptLst>
  <dgm:cxnLst>
    <dgm:cxn modelId="{A6CD1806-4EB7-4582-B1C4-C3F8D35AC437}" type="presOf" srcId="{2C210D93-94AB-4693-A2F7-396B2FA981DD}" destId="{26F26C4C-923E-47DD-9876-16BA65C9A358}" srcOrd="0" destOrd="0" presId="urn:microsoft.com/office/officeart/2005/8/layout/radial6"/>
    <dgm:cxn modelId="{1EF3ED09-19FA-4DA4-883E-BF6DC50D9D3F}" type="presOf" srcId="{0EA264DC-5C1B-4AD4-8321-B13BACB6F0C0}" destId="{64AEEA30-33AF-4989-9AD6-631330CC3109}" srcOrd="0" destOrd="0" presId="urn:microsoft.com/office/officeart/2005/8/layout/radial6"/>
    <dgm:cxn modelId="{F7E04B2B-8FB0-4B93-AF58-593D8E73C325}" type="presOf" srcId="{7B41A837-040E-4F66-AFDF-61E1E09A754F}" destId="{DB6E7A24-D770-465A-BB7C-FF02A6FB55B1}" srcOrd="0" destOrd="0" presId="urn:microsoft.com/office/officeart/2005/8/layout/radial6"/>
    <dgm:cxn modelId="{6804C242-8FEB-4AD0-808C-89E03B6B131D}" type="presOf" srcId="{88B10485-4140-4E69-ADE6-FD53768E3C41}" destId="{9E90B724-0E90-4C47-83CF-8ED7303AC958}" srcOrd="0" destOrd="0" presId="urn:microsoft.com/office/officeart/2005/8/layout/radial6"/>
    <dgm:cxn modelId="{A2073568-6A78-48FD-A025-302ADCB48439}" type="presOf" srcId="{B4ADE33C-DB81-42BC-985E-3C3B40CAACFC}" destId="{04D99436-7D04-4828-8AD5-52130DC90B99}" srcOrd="0" destOrd="0" presId="urn:microsoft.com/office/officeart/2005/8/layout/radial6"/>
    <dgm:cxn modelId="{8912FF70-E10D-458C-AC21-C664EA28810D}" srcId="{EEC5C663-2AA9-4B5A-9C2D-3563D9A54283}" destId="{977B9730-22AF-4FC7-BE22-C43D7547FEE7}" srcOrd="3" destOrd="0" parTransId="{F8733253-2B0F-452A-B018-2895CEB791C5}" sibTransId="{645C9F01-E52F-40AC-8FF0-488DFE8296A8}"/>
    <dgm:cxn modelId="{65C1C151-305B-4FC4-BF5D-1B248482602F}" type="presOf" srcId="{E4B6F478-DCC7-4D09-BBA8-47B64469CA42}" destId="{9C510974-8B8F-4D00-8BEC-7AE8661021F3}" srcOrd="0" destOrd="0" presId="urn:microsoft.com/office/officeart/2005/8/layout/radial6"/>
    <dgm:cxn modelId="{187F9D53-1473-442E-98C4-168660EE20F8}" type="presOf" srcId="{385531DA-EDD2-4C34-A5C9-6667CD37ACEE}" destId="{3FBE28C5-FF84-4912-A108-A752DA25E5DF}" srcOrd="0" destOrd="0" presId="urn:microsoft.com/office/officeart/2005/8/layout/radial6"/>
    <dgm:cxn modelId="{CC50BC53-5C2C-457E-978E-D8EA2CEFF2B8}" type="presOf" srcId="{13105D8C-CA5D-47B3-BAE2-F65440ABF11F}" destId="{5D10E9B5-B699-4785-828F-F38528600034}" srcOrd="0" destOrd="0" presId="urn:microsoft.com/office/officeart/2005/8/layout/radial6"/>
    <dgm:cxn modelId="{83D29876-E6EA-41B7-8FAF-540735294710}" type="presOf" srcId="{EEC5C663-2AA9-4B5A-9C2D-3563D9A54283}" destId="{1B3F514E-7468-4AA0-9055-7F3A5B2EBDA5}" srcOrd="0" destOrd="0" presId="urn:microsoft.com/office/officeart/2005/8/layout/radial6"/>
    <dgm:cxn modelId="{D3B1C07F-02D3-4873-8B82-AFF90F0178A1}" srcId="{EEC5C663-2AA9-4B5A-9C2D-3563D9A54283}" destId="{88B10485-4140-4E69-ADE6-FD53768E3C41}" srcOrd="0" destOrd="0" parTransId="{0ED81590-656C-486D-91FE-4926B5E780E3}" sibTransId="{0EA264DC-5C1B-4AD4-8321-B13BACB6F0C0}"/>
    <dgm:cxn modelId="{2C445082-CA91-4C38-B17D-F654E7F57063}" srcId="{EEC5C663-2AA9-4B5A-9C2D-3563D9A54283}" destId="{B4ADE33C-DB81-42BC-985E-3C3B40CAACFC}" srcOrd="1" destOrd="0" parTransId="{6E95EB7E-48CF-4324-90A4-84467855604E}" sibTransId="{E4B6F478-DCC7-4D09-BBA8-47B64469CA42}"/>
    <dgm:cxn modelId="{900B3583-F2FA-45E5-8EA0-5728F2B614CF}" srcId="{EEC5C663-2AA9-4B5A-9C2D-3563D9A54283}" destId="{2C210D93-94AB-4693-A2F7-396B2FA981DD}" srcOrd="4" destOrd="0" parTransId="{0C4F2DBC-26AB-419B-B51D-46EFEB3C241E}" sibTransId="{C71DA0B4-40DB-45F3-B9AC-BFB7CC96877C}"/>
    <dgm:cxn modelId="{52D3CF90-6D92-415D-B256-2572D080C361}" type="presOf" srcId="{9EF5982A-EF7F-469A-9987-A6E4739629A6}" destId="{F990028F-D252-4B57-BBC3-61CF56DB785E}" srcOrd="0" destOrd="0" presId="urn:microsoft.com/office/officeart/2005/8/layout/radial6"/>
    <dgm:cxn modelId="{23F9C8C5-2FD2-4372-9B63-CC99F01B2510}" srcId="{385531DA-EDD2-4C34-A5C9-6667CD37ACEE}" destId="{EEC5C663-2AA9-4B5A-9C2D-3563D9A54283}" srcOrd="0" destOrd="0" parTransId="{7B70AF62-C24E-4EDB-8B55-5C0D82549DB7}" sibTransId="{F5324288-D571-4C75-96C4-F2945DF99945}"/>
    <dgm:cxn modelId="{EDC35FC8-365F-4DB6-A8BD-ED1A60657DF0}" type="presOf" srcId="{C71DA0B4-40DB-45F3-B9AC-BFB7CC96877C}" destId="{4701CC99-34E3-45A6-8E97-2F947575693F}" srcOrd="0" destOrd="0" presId="urn:microsoft.com/office/officeart/2005/8/layout/radial6"/>
    <dgm:cxn modelId="{CEDBF6C9-6D3D-41DA-A5D7-FE7B3B119175}" type="presOf" srcId="{645C9F01-E52F-40AC-8FF0-488DFE8296A8}" destId="{D3C9FA62-4C71-4C72-9B9C-F9387EEC310D}" srcOrd="0" destOrd="0" presId="urn:microsoft.com/office/officeart/2005/8/layout/radial6"/>
    <dgm:cxn modelId="{A54B10CF-61C8-4E01-88D1-A2BC4ECD3323}" srcId="{EEC5C663-2AA9-4B5A-9C2D-3563D9A54283}" destId="{9EF5982A-EF7F-469A-9987-A6E4739629A6}" srcOrd="2" destOrd="0" parTransId="{55F182E9-67F2-485A-B362-53E50F8AED48}" sibTransId="{7B41A837-040E-4F66-AFDF-61E1E09A754F}"/>
    <dgm:cxn modelId="{5C76DCDB-03D8-4ACF-9BE7-1C39BB84A3ED}" type="presOf" srcId="{273C7699-DF99-4DA7-8810-26350C3DCDEF}" destId="{8CDB259C-4D0D-4DEB-A89C-E0A4DA6F0912}" srcOrd="0" destOrd="0" presId="urn:microsoft.com/office/officeart/2005/8/layout/radial6"/>
    <dgm:cxn modelId="{21EE19E0-75D3-4B45-B03B-FF95DD6F7EB7}" type="presOf" srcId="{977B9730-22AF-4FC7-BE22-C43D7547FEE7}" destId="{C0132D04-E6A3-43FA-9471-1ECFA03D7FA9}" srcOrd="0" destOrd="0" presId="urn:microsoft.com/office/officeart/2005/8/layout/radial6"/>
    <dgm:cxn modelId="{AE1518EF-80AC-415A-87E3-DE68FEBC8A3D}" srcId="{EEC5C663-2AA9-4B5A-9C2D-3563D9A54283}" destId="{13105D8C-CA5D-47B3-BAE2-F65440ABF11F}" srcOrd="5" destOrd="0" parTransId="{A54BD8E4-C7B4-431F-A4FB-E52CC6387844}" sibTransId="{273C7699-DF99-4DA7-8810-26350C3DCDEF}"/>
    <dgm:cxn modelId="{41FB10ED-C75A-4811-8677-95171E3EFD09}" type="presParOf" srcId="{3FBE28C5-FF84-4912-A108-A752DA25E5DF}" destId="{1B3F514E-7468-4AA0-9055-7F3A5B2EBDA5}" srcOrd="0" destOrd="0" presId="urn:microsoft.com/office/officeart/2005/8/layout/radial6"/>
    <dgm:cxn modelId="{22825469-F085-4423-BCBF-36D5FC787D4D}" type="presParOf" srcId="{3FBE28C5-FF84-4912-A108-A752DA25E5DF}" destId="{9E90B724-0E90-4C47-83CF-8ED7303AC958}" srcOrd="1" destOrd="0" presId="urn:microsoft.com/office/officeart/2005/8/layout/radial6"/>
    <dgm:cxn modelId="{F577BEB2-46EF-4C52-9FE0-18DD6F747439}" type="presParOf" srcId="{3FBE28C5-FF84-4912-A108-A752DA25E5DF}" destId="{B1AB6C3E-CA99-401C-825D-D35D6422182A}" srcOrd="2" destOrd="0" presId="urn:microsoft.com/office/officeart/2005/8/layout/radial6"/>
    <dgm:cxn modelId="{1AD98790-C16C-4F86-A5C2-BAEF9F727206}" type="presParOf" srcId="{3FBE28C5-FF84-4912-A108-A752DA25E5DF}" destId="{64AEEA30-33AF-4989-9AD6-631330CC3109}" srcOrd="3" destOrd="0" presId="urn:microsoft.com/office/officeart/2005/8/layout/radial6"/>
    <dgm:cxn modelId="{CEE82AB7-AAF7-4870-92CC-A90D07AD5356}" type="presParOf" srcId="{3FBE28C5-FF84-4912-A108-A752DA25E5DF}" destId="{04D99436-7D04-4828-8AD5-52130DC90B99}" srcOrd="4" destOrd="0" presId="urn:microsoft.com/office/officeart/2005/8/layout/radial6"/>
    <dgm:cxn modelId="{0E898C94-96A9-4E5A-BEA3-AB7401646ACC}" type="presParOf" srcId="{3FBE28C5-FF84-4912-A108-A752DA25E5DF}" destId="{C757DCFE-EBCA-4568-B68A-665021188A79}" srcOrd="5" destOrd="0" presId="urn:microsoft.com/office/officeart/2005/8/layout/radial6"/>
    <dgm:cxn modelId="{A04FFCBF-57B9-47B6-A363-D1663B993889}" type="presParOf" srcId="{3FBE28C5-FF84-4912-A108-A752DA25E5DF}" destId="{9C510974-8B8F-4D00-8BEC-7AE8661021F3}" srcOrd="6" destOrd="0" presId="urn:microsoft.com/office/officeart/2005/8/layout/radial6"/>
    <dgm:cxn modelId="{20D50087-688C-48CD-B2E6-B07FFCDE5935}" type="presParOf" srcId="{3FBE28C5-FF84-4912-A108-A752DA25E5DF}" destId="{F990028F-D252-4B57-BBC3-61CF56DB785E}" srcOrd="7" destOrd="0" presId="urn:microsoft.com/office/officeart/2005/8/layout/radial6"/>
    <dgm:cxn modelId="{4898C3DA-F61B-4D76-8AC2-61A5E4BA79F2}" type="presParOf" srcId="{3FBE28C5-FF84-4912-A108-A752DA25E5DF}" destId="{95FB9E68-915A-46E8-985E-73D941C319BC}" srcOrd="8" destOrd="0" presId="urn:microsoft.com/office/officeart/2005/8/layout/radial6"/>
    <dgm:cxn modelId="{E306F99F-B4C7-44CA-94B2-677F5345D2D1}" type="presParOf" srcId="{3FBE28C5-FF84-4912-A108-A752DA25E5DF}" destId="{DB6E7A24-D770-465A-BB7C-FF02A6FB55B1}" srcOrd="9" destOrd="0" presId="urn:microsoft.com/office/officeart/2005/8/layout/radial6"/>
    <dgm:cxn modelId="{4E81111E-19E4-483D-89CD-F9E075F9310C}" type="presParOf" srcId="{3FBE28C5-FF84-4912-A108-A752DA25E5DF}" destId="{C0132D04-E6A3-43FA-9471-1ECFA03D7FA9}" srcOrd="10" destOrd="0" presId="urn:microsoft.com/office/officeart/2005/8/layout/radial6"/>
    <dgm:cxn modelId="{75D2DA67-9A23-47C4-B053-6C40B3035C12}" type="presParOf" srcId="{3FBE28C5-FF84-4912-A108-A752DA25E5DF}" destId="{C5569D91-6ECA-4E31-8DFC-1FEFF763EFCF}" srcOrd="11" destOrd="0" presId="urn:microsoft.com/office/officeart/2005/8/layout/radial6"/>
    <dgm:cxn modelId="{010C20FB-9B69-41CB-915D-72C6B0609507}" type="presParOf" srcId="{3FBE28C5-FF84-4912-A108-A752DA25E5DF}" destId="{D3C9FA62-4C71-4C72-9B9C-F9387EEC310D}" srcOrd="12" destOrd="0" presId="urn:microsoft.com/office/officeart/2005/8/layout/radial6"/>
    <dgm:cxn modelId="{6A389B1F-EBC3-440D-97EC-A8922415AD32}" type="presParOf" srcId="{3FBE28C5-FF84-4912-A108-A752DA25E5DF}" destId="{26F26C4C-923E-47DD-9876-16BA65C9A358}" srcOrd="13" destOrd="0" presId="urn:microsoft.com/office/officeart/2005/8/layout/radial6"/>
    <dgm:cxn modelId="{1EBFF417-9AD4-465A-A924-979FCEAB065A}" type="presParOf" srcId="{3FBE28C5-FF84-4912-A108-A752DA25E5DF}" destId="{22F4086A-8A21-4434-B9ED-C3D8312B9DDA}" srcOrd="14" destOrd="0" presId="urn:microsoft.com/office/officeart/2005/8/layout/radial6"/>
    <dgm:cxn modelId="{217271C5-5DA2-4BB0-A38C-4D60D6DB157F}" type="presParOf" srcId="{3FBE28C5-FF84-4912-A108-A752DA25E5DF}" destId="{4701CC99-34E3-45A6-8E97-2F947575693F}" srcOrd="15" destOrd="0" presId="urn:microsoft.com/office/officeart/2005/8/layout/radial6"/>
    <dgm:cxn modelId="{12ED645B-3DB3-499E-9107-FCEFD2E59A99}" type="presParOf" srcId="{3FBE28C5-FF84-4912-A108-A752DA25E5DF}" destId="{5D10E9B5-B699-4785-828F-F38528600034}" srcOrd="16" destOrd="0" presId="urn:microsoft.com/office/officeart/2005/8/layout/radial6"/>
    <dgm:cxn modelId="{F554804B-1148-4F49-8F3E-1C057D54CD6D}" type="presParOf" srcId="{3FBE28C5-FF84-4912-A108-A752DA25E5DF}" destId="{027ECA4B-9EBA-4B53-AD96-E127CA334A5F}" srcOrd="17" destOrd="0" presId="urn:microsoft.com/office/officeart/2005/8/layout/radial6"/>
    <dgm:cxn modelId="{BB0F9220-9673-470C-ADA5-A3D6FFB06C40}" type="presParOf" srcId="{3FBE28C5-FF84-4912-A108-A752DA25E5DF}" destId="{8CDB259C-4D0D-4DEB-A89C-E0A4DA6F0912}" srcOrd="1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5531DA-EDD2-4C34-A5C9-6667CD37ACEE}" type="doc">
      <dgm:prSet loTypeId="urn:microsoft.com/office/officeart/2005/8/layout/radial5" loCatId="cycle" qsTypeId="urn:microsoft.com/office/officeart/2005/8/quickstyle/3d7" qsCatId="3D" csTypeId="urn:microsoft.com/office/officeart/2005/8/colors/colorful5" csCatId="colorful" phldr="1"/>
      <dgm:spPr/>
      <dgm:t>
        <a:bodyPr/>
        <a:lstStyle/>
        <a:p>
          <a:endParaRPr lang="en-US"/>
        </a:p>
      </dgm:t>
    </dgm:pt>
    <dgm:pt modelId="{EEC5C663-2AA9-4B5A-9C2D-3563D9A54283}">
      <dgm:prSet phldrT="[Text]"/>
      <dgm:spPr/>
      <dgm:t>
        <a:bodyPr/>
        <a:lstStyle/>
        <a:p>
          <a:r>
            <a:rPr lang="en-US" dirty="0"/>
            <a:t>Bamboo- Change Agent</a:t>
          </a:r>
        </a:p>
      </dgm:t>
    </dgm:pt>
    <dgm:pt modelId="{7B70AF62-C24E-4EDB-8B55-5C0D82549DB7}" type="parTrans" cxnId="{23F9C8C5-2FD2-4372-9B63-CC99F01B2510}">
      <dgm:prSet/>
      <dgm:spPr/>
      <dgm:t>
        <a:bodyPr/>
        <a:lstStyle/>
        <a:p>
          <a:endParaRPr lang="en-US"/>
        </a:p>
      </dgm:t>
    </dgm:pt>
    <dgm:pt modelId="{F5324288-D571-4C75-96C4-F2945DF99945}" type="sibTrans" cxnId="{23F9C8C5-2FD2-4372-9B63-CC99F01B2510}">
      <dgm:prSet/>
      <dgm:spPr/>
      <dgm:t>
        <a:bodyPr/>
        <a:lstStyle/>
        <a:p>
          <a:endParaRPr lang="en-US"/>
        </a:p>
      </dgm:t>
    </dgm:pt>
    <dgm:pt modelId="{88B10485-4140-4E69-ADE6-FD53768E3C41}">
      <dgm:prSet phldrT="[Text]"/>
      <dgm:spPr/>
      <dgm:t>
        <a:bodyPr/>
        <a:lstStyle/>
        <a:p>
          <a:r>
            <a:rPr lang="en-US" dirty="0"/>
            <a:t>Economical</a:t>
          </a:r>
        </a:p>
      </dgm:t>
    </dgm:pt>
    <dgm:pt modelId="{0ED81590-656C-486D-91FE-4926B5E780E3}" type="parTrans" cxnId="{D3B1C07F-02D3-4873-8B82-AFF90F0178A1}">
      <dgm:prSet/>
      <dgm:spPr/>
      <dgm:t>
        <a:bodyPr/>
        <a:lstStyle/>
        <a:p>
          <a:endParaRPr lang="en-US"/>
        </a:p>
      </dgm:t>
    </dgm:pt>
    <dgm:pt modelId="{0EA264DC-5C1B-4AD4-8321-B13BACB6F0C0}" type="sibTrans" cxnId="{D3B1C07F-02D3-4873-8B82-AFF90F0178A1}">
      <dgm:prSet/>
      <dgm:spPr/>
      <dgm:t>
        <a:bodyPr/>
        <a:lstStyle/>
        <a:p>
          <a:endParaRPr lang="en-US"/>
        </a:p>
      </dgm:t>
    </dgm:pt>
    <dgm:pt modelId="{B4ADE33C-DB81-42BC-985E-3C3B40CAACFC}">
      <dgm:prSet phldrT="[Text]"/>
      <dgm:spPr/>
      <dgm:t>
        <a:bodyPr/>
        <a:lstStyle/>
        <a:p>
          <a:r>
            <a:rPr lang="en-US" dirty="0"/>
            <a:t>Gender Equality </a:t>
          </a:r>
        </a:p>
      </dgm:t>
    </dgm:pt>
    <dgm:pt modelId="{6E95EB7E-48CF-4324-90A4-84467855604E}" type="parTrans" cxnId="{2C445082-CA91-4C38-B17D-F654E7F57063}">
      <dgm:prSet/>
      <dgm:spPr/>
      <dgm:t>
        <a:bodyPr/>
        <a:lstStyle/>
        <a:p>
          <a:endParaRPr lang="en-US"/>
        </a:p>
      </dgm:t>
    </dgm:pt>
    <dgm:pt modelId="{E4B6F478-DCC7-4D09-BBA8-47B64469CA42}" type="sibTrans" cxnId="{2C445082-CA91-4C38-B17D-F654E7F57063}">
      <dgm:prSet/>
      <dgm:spPr/>
      <dgm:t>
        <a:bodyPr/>
        <a:lstStyle/>
        <a:p>
          <a:endParaRPr lang="en-US"/>
        </a:p>
      </dgm:t>
    </dgm:pt>
    <dgm:pt modelId="{2C210D93-94AB-4693-A2F7-396B2FA981DD}">
      <dgm:prSet phldrT="[Text]"/>
      <dgm:spPr/>
      <dgm:t>
        <a:bodyPr/>
        <a:lstStyle/>
        <a:p>
          <a:r>
            <a:rPr lang="en-US" dirty="0"/>
            <a:t>Social</a:t>
          </a:r>
        </a:p>
      </dgm:t>
    </dgm:pt>
    <dgm:pt modelId="{0C4F2DBC-26AB-419B-B51D-46EFEB3C241E}" type="parTrans" cxnId="{900B3583-F2FA-45E5-8EA0-5728F2B614CF}">
      <dgm:prSet/>
      <dgm:spPr/>
      <dgm:t>
        <a:bodyPr/>
        <a:lstStyle/>
        <a:p>
          <a:endParaRPr lang="en-US"/>
        </a:p>
      </dgm:t>
    </dgm:pt>
    <dgm:pt modelId="{C71DA0B4-40DB-45F3-B9AC-BFB7CC96877C}" type="sibTrans" cxnId="{900B3583-F2FA-45E5-8EA0-5728F2B614CF}">
      <dgm:prSet/>
      <dgm:spPr/>
      <dgm:t>
        <a:bodyPr/>
        <a:lstStyle/>
        <a:p>
          <a:endParaRPr lang="en-US"/>
        </a:p>
      </dgm:t>
    </dgm:pt>
    <dgm:pt modelId="{13105D8C-CA5D-47B3-BAE2-F65440ABF11F}">
      <dgm:prSet phldrT="[Text]"/>
      <dgm:spPr/>
      <dgm:t>
        <a:bodyPr/>
        <a:lstStyle/>
        <a:p>
          <a:r>
            <a:rPr lang="en-US" dirty="0"/>
            <a:t>Ecological </a:t>
          </a:r>
        </a:p>
      </dgm:t>
    </dgm:pt>
    <dgm:pt modelId="{A54BD8E4-C7B4-431F-A4FB-E52CC6387844}" type="parTrans" cxnId="{AE1518EF-80AC-415A-87E3-DE68FEBC8A3D}">
      <dgm:prSet/>
      <dgm:spPr/>
      <dgm:t>
        <a:bodyPr/>
        <a:lstStyle/>
        <a:p>
          <a:endParaRPr lang="en-US"/>
        </a:p>
      </dgm:t>
    </dgm:pt>
    <dgm:pt modelId="{273C7699-DF99-4DA7-8810-26350C3DCDEF}" type="sibTrans" cxnId="{AE1518EF-80AC-415A-87E3-DE68FEBC8A3D}">
      <dgm:prSet/>
      <dgm:spPr/>
      <dgm:t>
        <a:bodyPr/>
        <a:lstStyle/>
        <a:p>
          <a:endParaRPr lang="en-US"/>
        </a:p>
      </dgm:t>
    </dgm:pt>
    <dgm:pt modelId="{9EF5982A-EF7F-469A-9987-A6E4739629A6}">
      <dgm:prSet/>
      <dgm:spPr/>
      <dgm:t>
        <a:bodyPr/>
        <a:lstStyle/>
        <a:p>
          <a:r>
            <a:rPr lang="en-US" dirty="0"/>
            <a:t>Energy </a:t>
          </a:r>
        </a:p>
      </dgm:t>
    </dgm:pt>
    <dgm:pt modelId="{55F182E9-67F2-485A-B362-53E50F8AED48}" type="parTrans" cxnId="{A54B10CF-61C8-4E01-88D1-A2BC4ECD3323}">
      <dgm:prSet/>
      <dgm:spPr/>
      <dgm:t>
        <a:bodyPr/>
        <a:lstStyle/>
        <a:p>
          <a:endParaRPr lang="en-US"/>
        </a:p>
      </dgm:t>
    </dgm:pt>
    <dgm:pt modelId="{7B41A837-040E-4F66-AFDF-61E1E09A754F}" type="sibTrans" cxnId="{A54B10CF-61C8-4E01-88D1-A2BC4ECD3323}">
      <dgm:prSet/>
      <dgm:spPr/>
      <dgm:t>
        <a:bodyPr/>
        <a:lstStyle/>
        <a:p>
          <a:endParaRPr lang="en-US"/>
        </a:p>
      </dgm:t>
    </dgm:pt>
    <dgm:pt modelId="{977B9730-22AF-4FC7-BE22-C43D7547FEE7}">
      <dgm:prSet/>
      <dgm:spPr/>
      <dgm:t>
        <a:bodyPr/>
        <a:lstStyle/>
        <a:p>
          <a:r>
            <a:rPr lang="en-US" dirty="0"/>
            <a:t>Lifestyle</a:t>
          </a:r>
        </a:p>
      </dgm:t>
    </dgm:pt>
    <dgm:pt modelId="{F8733253-2B0F-452A-B018-2895CEB791C5}" type="parTrans" cxnId="{8912FF70-E10D-458C-AC21-C664EA28810D}">
      <dgm:prSet/>
      <dgm:spPr/>
      <dgm:t>
        <a:bodyPr/>
        <a:lstStyle/>
        <a:p>
          <a:endParaRPr lang="en-US"/>
        </a:p>
      </dgm:t>
    </dgm:pt>
    <dgm:pt modelId="{645C9F01-E52F-40AC-8FF0-488DFE8296A8}" type="sibTrans" cxnId="{8912FF70-E10D-458C-AC21-C664EA28810D}">
      <dgm:prSet/>
      <dgm:spPr/>
      <dgm:t>
        <a:bodyPr/>
        <a:lstStyle/>
        <a:p>
          <a:endParaRPr lang="en-US"/>
        </a:p>
      </dgm:t>
    </dgm:pt>
    <dgm:pt modelId="{2483E207-BC4A-4D40-BBCE-18AB773C06E5}" type="pres">
      <dgm:prSet presAssocID="{385531DA-EDD2-4C34-A5C9-6667CD37ACEE}" presName="Name0" presStyleCnt="0">
        <dgm:presLayoutVars>
          <dgm:chMax val="1"/>
          <dgm:dir/>
          <dgm:animLvl val="ctr"/>
          <dgm:resizeHandles val="exact"/>
        </dgm:presLayoutVars>
      </dgm:prSet>
      <dgm:spPr/>
    </dgm:pt>
    <dgm:pt modelId="{B3ECC668-FE93-48BD-9575-4E3FAED19097}" type="pres">
      <dgm:prSet presAssocID="{EEC5C663-2AA9-4B5A-9C2D-3563D9A54283}" presName="centerShape" presStyleLbl="node0" presStyleIdx="0" presStyleCnt="1"/>
      <dgm:spPr/>
    </dgm:pt>
    <dgm:pt modelId="{A9FE5945-36B2-46D7-9B10-1D6EACA271EB}" type="pres">
      <dgm:prSet presAssocID="{0ED81590-656C-486D-91FE-4926B5E780E3}" presName="parTrans" presStyleLbl="sibTrans2D1" presStyleIdx="0" presStyleCnt="6"/>
      <dgm:spPr/>
    </dgm:pt>
    <dgm:pt modelId="{F2E8729C-E76F-478C-9C8E-5DC90824B591}" type="pres">
      <dgm:prSet presAssocID="{0ED81590-656C-486D-91FE-4926B5E780E3}" presName="connectorText" presStyleLbl="sibTrans2D1" presStyleIdx="0" presStyleCnt="6"/>
      <dgm:spPr/>
    </dgm:pt>
    <dgm:pt modelId="{8D116E25-54AA-410F-AA8E-3BEDEEC6ED3A}" type="pres">
      <dgm:prSet presAssocID="{88B10485-4140-4E69-ADE6-FD53768E3C41}" presName="node" presStyleLbl="node1" presStyleIdx="0" presStyleCnt="6">
        <dgm:presLayoutVars>
          <dgm:bulletEnabled val="1"/>
        </dgm:presLayoutVars>
      </dgm:prSet>
      <dgm:spPr/>
    </dgm:pt>
    <dgm:pt modelId="{0AE0B140-A076-4DB1-B052-61153F156B0F}" type="pres">
      <dgm:prSet presAssocID="{6E95EB7E-48CF-4324-90A4-84467855604E}" presName="parTrans" presStyleLbl="sibTrans2D1" presStyleIdx="1" presStyleCnt="6"/>
      <dgm:spPr/>
    </dgm:pt>
    <dgm:pt modelId="{1140A8E5-B16E-4AE3-9AEE-6B3E3207622F}" type="pres">
      <dgm:prSet presAssocID="{6E95EB7E-48CF-4324-90A4-84467855604E}" presName="connectorText" presStyleLbl="sibTrans2D1" presStyleIdx="1" presStyleCnt="6"/>
      <dgm:spPr/>
    </dgm:pt>
    <dgm:pt modelId="{A8C3FD05-0953-4ABA-B32F-727BFDA84A65}" type="pres">
      <dgm:prSet presAssocID="{B4ADE33C-DB81-42BC-985E-3C3B40CAACFC}" presName="node" presStyleLbl="node1" presStyleIdx="1" presStyleCnt="6">
        <dgm:presLayoutVars>
          <dgm:bulletEnabled val="1"/>
        </dgm:presLayoutVars>
      </dgm:prSet>
      <dgm:spPr/>
    </dgm:pt>
    <dgm:pt modelId="{2F895FBB-0038-46DE-864B-EF55F077A9E8}" type="pres">
      <dgm:prSet presAssocID="{55F182E9-67F2-485A-B362-53E50F8AED48}" presName="parTrans" presStyleLbl="sibTrans2D1" presStyleIdx="2" presStyleCnt="6"/>
      <dgm:spPr/>
    </dgm:pt>
    <dgm:pt modelId="{66038B9D-185E-44CA-9BB5-4CF4AFE19A4B}" type="pres">
      <dgm:prSet presAssocID="{55F182E9-67F2-485A-B362-53E50F8AED48}" presName="connectorText" presStyleLbl="sibTrans2D1" presStyleIdx="2" presStyleCnt="6"/>
      <dgm:spPr/>
    </dgm:pt>
    <dgm:pt modelId="{EAF9A1A5-B042-4C80-B16A-332CD2F3BF68}" type="pres">
      <dgm:prSet presAssocID="{9EF5982A-EF7F-469A-9987-A6E4739629A6}" presName="node" presStyleLbl="node1" presStyleIdx="2" presStyleCnt="6">
        <dgm:presLayoutVars>
          <dgm:bulletEnabled val="1"/>
        </dgm:presLayoutVars>
      </dgm:prSet>
      <dgm:spPr/>
    </dgm:pt>
    <dgm:pt modelId="{6614B462-7E89-4403-AA0B-BD8EA1FDA73C}" type="pres">
      <dgm:prSet presAssocID="{F8733253-2B0F-452A-B018-2895CEB791C5}" presName="parTrans" presStyleLbl="sibTrans2D1" presStyleIdx="3" presStyleCnt="6"/>
      <dgm:spPr/>
    </dgm:pt>
    <dgm:pt modelId="{59BED4EE-83E2-4DAB-B67F-32C8F1088674}" type="pres">
      <dgm:prSet presAssocID="{F8733253-2B0F-452A-B018-2895CEB791C5}" presName="connectorText" presStyleLbl="sibTrans2D1" presStyleIdx="3" presStyleCnt="6"/>
      <dgm:spPr/>
    </dgm:pt>
    <dgm:pt modelId="{6B29E4AA-6118-4CA6-8C4B-7485D87F4FF9}" type="pres">
      <dgm:prSet presAssocID="{977B9730-22AF-4FC7-BE22-C43D7547FEE7}" presName="node" presStyleLbl="node1" presStyleIdx="3" presStyleCnt="6" custRadScaleRad="102235" custRadScaleInc="0">
        <dgm:presLayoutVars>
          <dgm:bulletEnabled val="1"/>
        </dgm:presLayoutVars>
      </dgm:prSet>
      <dgm:spPr/>
    </dgm:pt>
    <dgm:pt modelId="{18DAC225-CDF4-4B6C-A2D3-219925A06FDA}" type="pres">
      <dgm:prSet presAssocID="{0C4F2DBC-26AB-419B-B51D-46EFEB3C241E}" presName="parTrans" presStyleLbl="sibTrans2D1" presStyleIdx="4" presStyleCnt="6"/>
      <dgm:spPr/>
    </dgm:pt>
    <dgm:pt modelId="{21F9164A-D7AE-4B4D-BD7B-10EF038A9CE8}" type="pres">
      <dgm:prSet presAssocID="{0C4F2DBC-26AB-419B-B51D-46EFEB3C241E}" presName="connectorText" presStyleLbl="sibTrans2D1" presStyleIdx="4" presStyleCnt="6"/>
      <dgm:spPr/>
    </dgm:pt>
    <dgm:pt modelId="{FF77F667-33DB-4B9E-98D5-3ADC2BAC6E1C}" type="pres">
      <dgm:prSet presAssocID="{2C210D93-94AB-4693-A2F7-396B2FA981DD}" presName="node" presStyleLbl="node1" presStyleIdx="4" presStyleCnt="6">
        <dgm:presLayoutVars>
          <dgm:bulletEnabled val="1"/>
        </dgm:presLayoutVars>
      </dgm:prSet>
      <dgm:spPr/>
    </dgm:pt>
    <dgm:pt modelId="{609EE279-0688-4D71-AA0A-34AC21AF00D4}" type="pres">
      <dgm:prSet presAssocID="{A54BD8E4-C7B4-431F-A4FB-E52CC6387844}" presName="parTrans" presStyleLbl="sibTrans2D1" presStyleIdx="5" presStyleCnt="6"/>
      <dgm:spPr/>
    </dgm:pt>
    <dgm:pt modelId="{C7121939-D546-4C03-8B5E-0D1ABB8108AB}" type="pres">
      <dgm:prSet presAssocID="{A54BD8E4-C7B4-431F-A4FB-E52CC6387844}" presName="connectorText" presStyleLbl="sibTrans2D1" presStyleIdx="5" presStyleCnt="6"/>
      <dgm:spPr/>
    </dgm:pt>
    <dgm:pt modelId="{A7E87C1E-D270-43A9-BE24-D01C13C96A70}" type="pres">
      <dgm:prSet presAssocID="{13105D8C-CA5D-47B3-BAE2-F65440ABF11F}" presName="node" presStyleLbl="node1" presStyleIdx="5" presStyleCnt="6">
        <dgm:presLayoutVars>
          <dgm:bulletEnabled val="1"/>
        </dgm:presLayoutVars>
      </dgm:prSet>
      <dgm:spPr/>
    </dgm:pt>
  </dgm:ptLst>
  <dgm:cxnLst>
    <dgm:cxn modelId="{3D01DC0A-2737-40C0-8161-C49A598CF5ED}" type="presOf" srcId="{977B9730-22AF-4FC7-BE22-C43D7547FEE7}" destId="{6B29E4AA-6118-4CA6-8C4B-7485D87F4FF9}" srcOrd="0" destOrd="0" presId="urn:microsoft.com/office/officeart/2005/8/layout/radial5"/>
    <dgm:cxn modelId="{02B4C00D-1A19-4341-ADB7-DDB33B998226}" type="presOf" srcId="{B4ADE33C-DB81-42BC-985E-3C3B40CAACFC}" destId="{A8C3FD05-0953-4ABA-B32F-727BFDA84A65}" srcOrd="0" destOrd="0" presId="urn:microsoft.com/office/officeart/2005/8/layout/radial5"/>
    <dgm:cxn modelId="{871A7D15-FEC0-472F-B831-5620C422D093}" type="presOf" srcId="{0C4F2DBC-26AB-419B-B51D-46EFEB3C241E}" destId="{21F9164A-D7AE-4B4D-BD7B-10EF038A9CE8}" srcOrd="1" destOrd="0" presId="urn:microsoft.com/office/officeart/2005/8/layout/radial5"/>
    <dgm:cxn modelId="{EBC5C21C-2959-48B5-BEA2-8FC998166709}" type="presOf" srcId="{A54BD8E4-C7B4-431F-A4FB-E52CC6387844}" destId="{C7121939-D546-4C03-8B5E-0D1ABB8108AB}" srcOrd="1" destOrd="0" presId="urn:microsoft.com/office/officeart/2005/8/layout/radial5"/>
    <dgm:cxn modelId="{F9132D68-F80F-4540-AD1D-9B876A188087}" type="presOf" srcId="{0ED81590-656C-486D-91FE-4926B5E780E3}" destId="{A9FE5945-36B2-46D7-9B10-1D6EACA271EB}" srcOrd="0" destOrd="0" presId="urn:microsoft.com/office/officeart/2005/8/layout/radial5"/>
    <dgm:cxn modelId="{1DA21A6B-28E7-4FB2-B358-5AB2A3161079}" type="presOf" srcId="{6E95EB7E-48CF-4324-90A4-84467855604E}" destId="{0AE0B140-A076-4DB1-B052-61153F156B0F}" srcOrd="0" destOrd="0" presId="urn:microsoft.com/office/officeart/2005/8/layout/radial5"/>
    <dgm:cxn modelId="{8912FF70-E10D-458C-AC21-C664EA28810D}" srcId="{EEC5C663-2AA9-4B5A-9C2D-3563D9A54283}" destId="{977B9730-22AF-4FC7-BE22-C43D7547FEE7}" srcOrd="3" destOrd="0" parTransId="{F8733253-2B0F-452A-B018-2895CEB791C5}" sibTransId="{645C9F01-E52F-40AC-8FF0-488DFE8296A8}"/>
    <dgm:cxn modelId="{723A4A72-2D61-47F9-9A48-5710A2C93E14}" type="presOf" srcId="{F8733253-2B0F-452A-B018-2895CEB791C5}" destId="{59BED4EE-83E2-4DAB-B67F-32C8F1088674}" srcOrd="1" destOrd="0" presId="urn:microsoft.com/office/officeart/2005/8/layout/radial5"/>
    <dgm:cxn modelId="{E4AF4076-15CF-4074-85ED-63D9B7643928}" type="presOf" srcId="{55F182E9-67F2-485A-B362-53E50F8AED48}" destId="{66038B9D-185E-44CA-9BB5-4CF4AFE19A4B}" srcOrd="1" destOrd="0" presId="urn:microsoft.com/office/officeart/2005/8/layout/radial5"/>
    <dgm:cxn modelId="{0C36F378-9132-4AA0-A962-84A3970FA991}" type="presOf" srcId="{55F182E9-67F2-485A-B362-53E50F8AED48}" destId="{2F895FBB-0038-46DE-864B-EF55F077A9E8}" srcOrd="0" destOrd="0" presId="urn:microsoft.com/office/officeart/2005/8/layout/radial5"/>
    <dgm:cxn modelId="{D3B1C07F-02D3-4873-8B82-AFF90F0178A1}" srcId="{EEC5C663-2AA9-4B5A-9C2D-3563D9A54283}" destId="{88B10485-4140-4E69-ADE6-FD53768E3C41}" srcOrd="0" destOrd="0" parTransId="{0ED81590-656C-486D-91FE-4926B5E780E3}" sibTransId="{0EA264DC-5C1B-4AD4-8321-B13BACB6F0C0}"/>
    <dgm:cxn modelId="{2C445082-CA91-4C38-B17D-F654E7F57063}" srcId="{EEC5C663-2AA9-4B5A-9C2D-3563D9A54283}" destId="{B4ADE33C-DB81-42BC-985E-3C3B40CAACFC}" srcOrd="1" destOrd="0" parTransId="{6E95EB7E-48CF-4324-90A4-84467855604E}" sibTransId="{E4B6F478-DCC7-4D09-BBA8-47B64469CA42}"/>
    <dgm:cxn modelId="{900B3583-F2FA-45E5-8EA0-5728F2B614CF}" srcId="{EEC5C663-2AA9-4B5A-9C2D-3563D9A54283}" destId="{2C210D93-94AB-4693-A2F7-396B2FA981DD}" srcOrd="4" destOrd="0" parTransId="{0C4F2DBC-26AB-419B-B51D-46EFEB3C241E}" sibTransId="{C71DA0B4-40DB-45F3-B9AC-BFB7CC96877C}"/>
    <dgm:cxn modelId="{481BC787-B7DF-47D2-B68D-BE756A642D13}" type="presOf" srcId="{88B10485-4140-4E69-ADE6-FD53768E3C41}" destId="{8D116E25-54AA-410F-AA8E-3BEDEEC6ED3A}" srcOrd="0" destOrd="0" presId="urn:microsoft.com/office/officeart/2005/8/layout/radial5"/>
    <dgm:cxn modelId="{D66D2489-B8BC-4843-A1D5-A0EB2F8D5883}" type="presOf" srcId="{13105D8C-CA5D-47B3-BAE2-F65440ABF11F}" destId="{A7E87C1E-D270-43A9-BE24-D01C13C96A70}" srcOrd="0" destOrd="0" presId="urn:microsoft.com/office/officeart/2005/8/layout/radial5"/>
    <dgm:cxn modelId="{708193A5-FAC5-43C8-A274-DB6DEE9F1EB5}" type="presOf" srcId="{2C210D93-94AB-4693-A2F7-396B2FA981DD}" destId="{FF77F667-33DB-4B9E-98D5-3ADC2BAC6E1C}" srcOrd="0" destOrd="0" presId="urn:microsoft.com/office/officeart/2005/8/layout/radial5"/>
    <dgm:cxn modelId="{B7F310C4-97D2-4B11-A2FD-43A0E1EA8241}" type="presOf" srcId="{A54BD8E4-C7B4-431F-A4FB-E52CC6387844}" destId="{609EE279-0688-4D71-AA0A-34AC21AF00D4}" srcOrd="0" destOrd="0" presId="urn:microsoft.com/office/officeart/2005/8/layout/radial5"/>
    <dgm:cxn modelId="{D6BB87C5-4DF5-46C4-BE2B-62A4FE7A7AAF}" type="presOf" srcId="{0C4F2DBC-26AB-419B-B51D-46EFEB3C241E}" destId="{18DAC225-CDF4-4B6C-A2D3-219925A06FDA}" srcOrd="0" destOrd="0" presId="urn:microsoft.com/office/officeart/2005/8/layout/radial5"/>
    <dgm:cxn modelId="{23F9C8C5-2FD2-4372-9B63-CC99F01B2510}" srcId="{385531DA-EDD2-4C34-A5C9-6667CD37ACEE}" destId="{EEC5C663-2AA9-4B5A-9C2D-3563D9A54283}" srcOrd="0" destOrd="0" parTransId="{7B70AF62-C24E-4EDB-8B55-5C0D82549DB7}" sibTransId="{F5324288-D571-4C75-96C4-F2945DF99945}"/>
    <dgm:cxn modelId="{A54B10CF-61C8-4E01-88D1-A2BC4ECD3323}" srcId="{EEC5C663-2AA9-4B5A-9C2D-3563D9A54283}" destId="{9EF5982A-EF7F-469A-9987-A6E4739629A6}" srcOrd="2" destOrd="0" parTransId="{55F182E9-67F2-485A-B362-53E50F8AED48}" sibTransId="{7B41A837-040E-4F66-AFDF-61E1E09A754F}"/>
    <dgm:cxn modelId="{423139D2-B95C-4624-9FBE-04C1A84D9E16}" type="presOf" srcId="{0ED81590-656C-486D-91FE-4926B5E780E3}" destId="{F2E8729C-E76F-478C-9C8E-5DC90824B591}" srcOrd="1" destOrd="0" presId="urn:microsoft.com/office/officeart/2005/8/layout/radial5"/>
    <dgm:cxn modelId="{AA283FD5-48A0-46FB-AEE4-21E0C4DA664E}" type="presOf" srcId="{F8733253-2B0F-452A-B018-2895CEB791C5}" destId="{6614B462-7E89-4403-AA0B-BD8EA1FDA73C}" srcOrd="0" destOrd="0" presId="urn:microsoft.com/office/officeart/2005/8/layout/radial5"/>
    <dgm:cxn modelId="{F8F034DF-C97C-4205-95B0-38B8D4E804CD}" type="presOf" srcId="{9EF5982A-EF7F-469A-9987-A6E4739629A6}" destId="{EAF9A1A5-B042-4C80-B16A-332CD2F3BF68}" srcOrd="0" destOrd="0" presId="urn:microsoft.com/office/officeart/2005/8/layout/radial5"/>
    <dgm:cxn modelId="{86F76AE3-687B-4091-A9A2-3C8A3F99EDA0}" type="presOf" srcId="{EEC5C663-2AA9-4B5A-9C2D-3563D9A54283}" destId="{B3ECC668-FE93-48BD-9575-4E3FAED19097}" srcOrd="0" destOrd="0" presId="urn:microsoft.com/office/officeart/2005/8/layout/radial5"/>
    <dgm:cxn modelId="{D662CBE5-E58C-4D3C-A624-0EB738D91A14}" type="presOf" srcId="{385531DA-EDD2-4C34-A5C9-6667CD37ACEE}" destId="{2483E207-BC4A-4D40-BBCE-18AB773C06E5}" srcOrd="0" destOrd="0" presId="urn:microsoft.com/office/officeart/2005/8/layout/radial5"/>
    <dgm:cxn modelId="{AE1518EF-80AC-415A-87E3-DE68FEBC8A3D}" srcId="{EEC5C663-2AA9-4B5A-9C2D-3563D9A54283}" destId="{13105D8C-CA5D-47B3-BAE2-F65440ABF11F}" srcOrd="5" destOrd="0" parTransId="{A54BD8E4-C7B4-431F-A4FB-E52CC6387844}" sibTransId="{273C7699-DF99-4DA7-8810-26350C3DCDEF}"/>
    <dgm:cxn modelId="{7A2CA0FF-C2EE-4628-9800-8358D8175F20}" type="presOf" srcId="{6E95EB7E-48CF-4324-90A4-84467855604E}" destId="{1140A8E5-B16E-4AE3-9AEE-6B3E3207622F}" srcOrd="1" destOrd="0" presId="urn:microsoft.com/office/officeart/2005/8/layout/radial5"/>
    <dgm:cxn modelId="{DDAE870E-C11A-48AB-8E98-5343269E5E92}" type="presParOf" srcId="{2483E207-BC4A-4D40-BBCE-18AB773C06E5}" destId="{B3ECC668-FE93-48BD-9575-4E3FAED19097}" srcOrd="0" destOrd="0" presId="urn:microsoft.com/office/officeart/2005/8/layout/radial5"/>
    <dgm:cxn modelId="{4F323C1D-5093-4FA8-BEC0-1A4271FF0396}" type="presParOf" srcId="{2483E207-BC4A-4D40-BBCE-18AB773C06E5}" destId="{A9FE5945-36B2-46D7-9B10-1D6EACA271EB}" srcOrd="1" destOrd="0" presId="urn:microsoft.com/office/officeart/2005/8/layout/radial5"/>
    <dgm:cxn modelId="{519C1F19-059C-4203-9C83-854D385E8EE0}" type="presParOf" srcId="{A9FE5945-36B2-46D7-9B10-1D6EACA271EB}" destId="{F2E8729C-E76F-478C-9C8E-5DC90824B591}" srcOrd="0" destOrd="0" presId="urn:microsoft.com/office/officeart/2005/8/layout/radial5"/>
    <dgm:cxn modelId="{C265D22D-1AE0-4585-9556-0C2D5285A930}" type="presParOf" srcId="{2483E207-BC4A-4D40-BBCE-18AB773C06E5}" destId="{8D116E25-54AA-410F-AA8E-3BEDEEC6ED3A}" srcOrd="2" destOrd="0" presId="urn:microsoft.com/office/officeart/2005/8/layout/radial5"/>
    <dgm:cxn modelId="{67180342-B9EC-4B71-BE47-D1E2E3E68313}" type="presParOf" srcId="{2483E207-BC4A-4D40-BBCE-18AB773C06E5}" destId="{0AE0B140-A076-4DB1-B052-61153F156B0F}" srcOrd="3" destOrd="0" presId="urn:microsoft.com/office/officeart/2005/8/layout/radial5"/>
    <dgm:cxn modelId="{A4BF5AC9-A8F7-4597-ACCA-A6C2FC35F5A7}" type="presParOf" srcId="{0AE0B140-A076-4DB1-B052-61153F156B0F}" destId="{1140A8E5-B16E-4AE3-9AEE-6B3E3207622F}" srcOrd="0" destOrd="0" presId="urn:microsoft.com/office/officeart/2005/8/layout/radial5"/>
    <dgm:cxn modelId="{46E2E397-6C73-4DBA-B802-9A8F59F00050}" type="presParOf" srcId="{2483E207-BC4A-4D40-BBCE-18AB773C06E5}" destId="{A8C3FD05-0953-4ABA-B32F-727BFDA84A65}" srcOrd="4" destOrd="0" presId="urn:microsoft.com/office/officeart/2005/8/layout/radial5"/>
    <dgm:cxn modelId="{ECECC607-57B5-4C72-BD28-BC636E774A71}" type="presParOf" srcId="{2483E207-BC4A-4D40-BBCE-18AB773C06E5}" destId="{2F895FBB-0038-46DE-864B-EF55F077A9E8}" srcOrd="5" destOrd="0" presId="urn:microsoft.com/office/officeart/2005/8/layout/radial5"/>
    <dgm:cxn modelId="{66D4154D-3C1A-4301-AEC6-2C930BC4C687}" type="presParOf" srcId="{2F895FBB-0038-46DE-864B-EF55F077A9E8}" destId="{66038B9D-185E-44CA-9BB5-4CF4AFE19A4B}" srcOrd="0" destOrd="0" presId="urn:microsoft.com/office/officeart/2005/8/layout/radial5"/>
    <dgm:cxn modelId="{B37DCF7C-0484-42ED-B07C-050DA3A6D940}" type="presParOf" srcId="{2483E207-BC4A-4D40-BBCE-18AB773C06E5}" destId="{EAF9A1A5-B042-4C80-B16A-332CD2F3BF68}" srcOrd="6" destOrd="0" presId="urn:microsoft.com/office/officeart/2005/8/layout/radial5"/>
    <dgm:cxn modelId="{0B64F321-EDD6-47A1-8C9D-9E95E4AD7F59}" type="presParOf" srcId="{2483E207-BC4A-4D40-BBCE-18AB773C06E5}" destId="{6614B462-7E89-4403-AA0B-BD8EA1FDA73C}" srcOrd="7" destOrd="0" presId="urn:microsoft.com/office/officeart/2005/8/layout/radial5"/>
    <dgm:cxn modelId="{29890720-9D5A-466B-A402-E24C1212E249}" type="presParOf" srcId="{6614B462-7E89-4403-AA0B-BD8EA1FDA73C}" destId="{59BED4EE-83E2-4DAB-B67F-32C8F1088674}" srcOrd="0" destOrd="0" presId="urn:microsoft.com/office/officeart/2005/8/layout/radial5"/>
    <dgm:cxn modelId="{5D80229A-8354-47C1-A2AE-2EBC79DE004C}" type="presParOf" srcId="{2483E207-BC4A-4D40-BBCE-18AB773C06E5}" destId="{6B29E4AA-6118-4CA6-8C4B-7485D87F4FF9}" srcOrd="8" destOrd="0" presId="urn:microsoft.com/office/officeart/2005/8/layout/radial5"/>
    <dgm:cxn modelId="{1A5FCB3E-52FA-456B-B485-A541A99E3AB7}" type="presParOf" srcId="{2483E207-BC4A-4D40-BBCE-18AB773C06E5}" destId="{18DAC225-CDF4-4B6C-A2D3-219925A06FDA}" srcOrd="9" destOrd="0" presId="urn:microsoft.com/office/officeart/2005/8/layout/radial5"/>
    <dgm:cxn modelId="{756F0A32-C180-4482-8D31-9D7259E21489}" type="presParOf" srcId="{18DAC225-CDF4-4B6C-A2D3-219925A06FDA}" destId="{21F9164A-D7AE-4B4D-BD7B-10EF038A9CE8}" srcOrd="0" destOrd="0" presId="urn:microsoft.com/office/officeart/2005/8/layout/radial5"/>
    <dgm:cxn modelId="{00A40D0E-D00B-49DD-9A2E-A9D3682EF686}" type="presParOf" srcId="{2483E207-BC4A-4D40-BBCE-18AB773C06E5}" destId="{FF77F667-33DB-4B9E-98D5-3ADC2BAC6E1C}" srcOrd="10" destOrd="0" presId="urn:microsoft.com/office/officeart/2005/8/layout/radial5"/>
    <dgm:cxn modelId="{5508DFA4-784C-43E6-B722-BD708361C454}" type="presParOf" srcId="{2483E207-BC4A-4D40-BBCE-18AB773C06E5}" destId="{609EE279-0688-4D71-AA0A-34AC21AF00D4}" srcOrd="11" destOrd="0" presId="urn:microsoft.com/office/officeart/2005/8/layout/radial5"/>
    <dgm:cxn modelId="{98824458-92B5-4DAE-A0C1-23F4167910DA}" type="presParOf" srcId="{609EE279-0688-4D71-AA0A-34AC21AF00D4}" destId="{C7121939-D546-4C03-8B5E-0D1ABB8108AB}" srcOrd="0" destOrd="0" presId="urn:microsoft.com/office/officeart/2005/8/layout/radial5"/>
    <dgm:cxn modelId="{A81AD683-3CD7-458C-A1B8-869AD3982A88}" type="presParOf" srcId="{2483E207-BC4A-4D40-BBCE-18AB773C06E5}" destId="{A7E87C1E-D270-43A9-BE24-D01C13C96A70}"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305C83-371F-42B2-BBA7-DBA2F79F5994}" type="doc">
      <dgm:prSet loTypeId="urn:microsoft.com/office/officeart/2005/8/layout/chevron2" loCatId="process" qsTypeId="urn:microsoft.com/office/officeart/2005/8/quickstyle/3d1" qsCatId="3D" csTypeId="urn:microsoft.com/office/officeart/2005/8/colors/colorful3" csCatId="colorful" phldr="1"/>
      <dgm:spPr/>
      <dgm:t>
        <a:bodyPr/>
        <a:lstStyle/>
        <a:p>
          <a:endParaRPr lang="en-IN"/>
        </a:p>
      </dgm:t>
    </dgm:pt>
    <dgm:pt modelId="{CBB6F4EB-70FA-4EAC-A6C1-D786478AC787}">
      <dgm:prSet phldrT="[Text]" custT="1"/>
      <dgm:spPr/>
      <dgm:t>
        <a:bodyPr/>
        <a:lstStyle/>
        <a:p>
          <a:r>
            <a:rPr lang="en-US" sz="1600" dirty="0">
              <a:latin typeface="Times New Roman" pitchFamily="18" charset="0"/>
              <a:cs typeface="Times New Roman" pitchFamily="18" charset="0"/>
            </a:rPr>
            <a:t>Make in India </a:t>
          </a:r>
          <a:endParaRPr lang="en-IN" sz="1600" dirty="0">
            <a:latin typeface="Times New Roman" pitchFamily="18" charset="0"/>
            <a:cs typeface="Times New Roman" pitchFamily="18" charset="0"/>
          </a:endParaRPr>
        </a:p>
      </dgm:t>
    </dgm:pt>
    <dgm:pt modelId="{144210DA-495E-44AC-9160-F4D87EFF119B}" type="parTrans" cxnId="{3E377984-49A1-4605-ACE5-A2DE3A7061EF}">
      <dgm:prSet/>
      <dgm:spPr/>
      <dgm:t>
        <a:bodyPr/>
        <a:lstStyle/>
        <a:p>
          <a:endParaRPr lang="en-IN" sz="2300">
            <a:latin typeface="Times New Roman" pitchFamily="18" charset="0"/>
            <a:cs typeface="Times New Roman" pitchFamily="18" charset="0"/>
          </a:endParaRPr>
        </a:p>
      </dgm:t>
    </dgm:pt>
    <dgm:pt modelId="{10E1FED3-DA22-4F0E-8293-CF406AEC7D82}" type="sibTrans" cxnId="{3E377984-49A1-4605-ACE5-A2DE3A7061EF}">
      <dgm:prSet/>
      <dgm:spPr/>
      <dgm:t>
        <a:bodyPr/>
        <a:lstStyle/>
        <a:p>
          <a:endParaRPr lang="en-IN" sz="2300">
            <a:latin typeface="Times New Roman" pitchFamily="18" charset="0"/>
            <a:cs typeface="Times New Roman" pitchFamily="18" charset="0"/>
          </a:endParaRPr>
        </a:p>
      </dgm:t>
    </dgm:pt>
    <dgm:pt modelId="{D4A20FA5-B28F-4D03-B3EF-C96EF647F73C}">
      <dgm:prSet phldrT="[Text]" custT="1"/>
      <dgm:spPr/>
      <dgm:t>
        <a:bodyPr/>
        <a:lstStyle/>
        <a:p>
          <a:r>
            <a:rPr lang="en-IN" sz="2000" dirty="0">
              <a:latin typeface="Times New Roman" pitchFamily="18" charset="0"/>
              <a:cs typeface="Times New Roman" pitchFamily="18" charset="0"/>
            </a:rPr>
            <a:t>Higher yield per hectare than cotton and timber.</a:t>
          </a:r>
        </a:p>
      </dgm:t>
    </dgm:pt>
    <dgm:pt modelId="{1D6C9373-E33B-45D9-B5C1-50C291B6BDBD}" type="parTrans" cxnId="{D89427C8-04F3-48B5-B0E2-D7FD144427CF}">
      <dgm:prSet/>
      <dgm:spPr/>
      <dgm:t>
        <a:bodyPr/>
        <a:lstStyle/>
        <a:p>
          <a:endParaRPr lang="en-IN" sz="2300">
            <a:latin typeface="Times New Roman" pitchFamily="18" charset="0"/>
            <a:cs typeface="Times New Roman" pitchFamily="18" charset="0"/>
          </a:endParaRPr>
        </a:p>
      </dgm:t>
    </dgm:pt>
    <dgm:pt modelId="{798CC1B0-97AD-46C0-A71D-3D2EAE99C570}" type="sibTrans" cxnId="{D89427C8-04F3-48B5-B0E2-D7FD144427CF}">
      <dgm:prSet/>
      <dgm:spPr/>
      <dgm:t>
        <a:bodyPr/>
        <a:lstStyle/>
        <a:p>
          <a:endParaRPr lang="en-IN" sz="2300">
            <a:latin typeface="Times New Roman" pitchFamily="18" charset="0"/>
            <a:cs typeface="Times New Roman" pitchFamily="18" charset="0"/>
          </a:endParaRPr>
        </a:p>
      </dgm:t>
    </dgm:pt>
    <dgm:pt modelId="{2A5968C4-F0F8-439E-A6B2-690099A1994A}">
      <dgm:prSet phldrT="[Text]" custT="1"/>
      <dgm:spPr/>
      <dgm:t>
        <a:bodyPr/>
        <a:lstStyle/>
        <a:p>
          <a:r>
            <a:rPr lang="en-IN" sz="2000" dirty="0">
              <a:latin typeface="Times New Roman" pitchFamily="18" charset="0"/>
              <a:cs typeface="Times New Roman" pitchFamily="18" charset="0"/>
            </a:rPr>
            <a:t>Timber substitute in furniture, houses, railways</a:t>
          </a:r>
        </a:p>
      </dgm:t>
    </dgm:pt>
    <dgm:pt modelId="{C4D7DD6C-0E76-4982-8EED-72A9ED27AD3D}" type="parTrans" cxnId="{18B12195-39A7-458F-9E88-7E1CCFB24ADC}">
      <dgm:prSet/>
      <dgm:spPr/>
      <dgm:t>
        <a:bodyPr/>
        <a:lstStyle/>
        <a:p>
          <a:endParaRPr lang="en-IN" sz="2300">
            <a:latin typeface="Times New Roman" pitchFamily="18" charset="0"/>
            <a:cs typeface="Times New Roman" pitchFamily="18" charset="0"/>
          </a:endParaRPr>
        </a:p>
      </dgm:t>
    </dgm:pt>
    <dgm:pt modelId="{2CA18DCF-E6F6-47EA-9B59-AA63586E5FDB}" type="sibTrans" cxnId="{18B12195-39A7-458F-9E88-7E1CCFB24ADC}">
      <dgm:prSet/>
      <dgm:spPr/>
      <dgm:t>
        <a:bodyPr/>
        <a:lstStyle/>
        <a:p>
          <a:endParaRPr lang="en-IN" sz="2300">
            <a:latin typeface="Times New Roman" pitchFamily="18" charset="0"/>
            <a:cs typeface="Times New Roman" pitchFamily="18" charset="0"/>
          </a:endParaRPr>
        </a:p>
      </dgm:t>
    </dgm:pt>
    <dgm:pt modelId="{3323689C-5542-4B7A-927F-E75A1A06B445}">
      <dgm:prSet phldrT="[Text]" custT="1"/>
      <dgm:spPr/>
      <dgm:t>
        <a:bodyPr/>
        <a:lstStyle/>
        <a:p>
          <a:r>
            <a:rPr lang="en-US" sz="1800" dirty="0">
              <a:latin typeface="Times New Roman" pitchFamily="18" charset="0"/>
              <a:cs typeface="Times New Roman" pitchFamily="18" charset="0"/>
            </a:rPr>
            <a:t>Clean India </a:t>
          </a:r>
          <a:endParaRPr lang="en-IN" sz="1800" dirty="0">
            <a:latin typeface="Times New Roman" pitchFamily="18" charset="0"/>
            <a:cs typeface="Times New Roman" pitchFamily="18" charset="0"/>
          </a:endParaRPr>
        </a:p>
      </dgm:t>
    </dgm:pt>
    <dgm:pt modelId="{4459DF42-802E-45AF-A2F1-D214F6416006}" type="parTrans" cxnId="{5F069AC4-EAC4-495F-93D0-5B9D442ACF36}">
      <dgm:prSet/>
      <dgm:spPr/>
      <dgm:t>
        <a:bodyPr/>
        <a:lstStyle/>
        <a:p>
          <a:endParaRPr lang="en-IN" sz="2300">
            <a:latin typeface="Times New Roman" pitchFamily="18" charset="0"/>
            <a:cs typeface="Times New Roman" pitchFamily="18" charset="0"/>
          </a:endParaRPr>
        </a:p>
      </dgm:t>
    </dgm:pt>
    <dgm:pt modelId="{117A2C5F-62E9-4BF8-9823-4B0A1BBDC6A1}" type="sibTrans" cxnId="{5F069AC4-EAC4-495F-93D0-5B9D442ACF36}">
      <dgm:prSet/>
      <dgm:spPr/>
      <dgm:t>
        <a:bodyPr/>
        <a:lstStyle/>
        <a:p>
          <a:endParaRPr lang="en-IN" sz="2300">
            <a:latin typeface="Times New Roman" pitchFamily="18" charset="0"/>
            <a:cs typeface="Times New Roman" pitchFamily="18" charset="0"/>
          </a:endParaRPr>
        </a:p>
      </dgm:t>
    </dgm:pt>
    <dgm:pt modelId="{39194697-639C-4916-BD06-3880AE8790DB}">
      <dgm:prSet phldrT="[Text]" custT="1"/>
      <dgm:spPr/>
      <dgm:t>
        <a:bodyPr/>
        <a:lstStyle/>
        <a:p>
          <a:r>
            <a:rPr lang="en-IN" sz="2000" dirty="0">
              <a:latin typeface="Times New Roman" pitchFamily="18" charset="0"/>
              <a:cs typeface="Times New Roman" pitchFamily="18" charset="0"/>
            </a:rPr>
            <a:t>Cost of a bamboo toilet – Rs 14,000</a:t>
          </a:r>
        </a:p>
      </dgm:t>
    </dgm:pt>
    <dgm:pt modelId="{04259B44-5A9B-4786-BCA2-3F03AA96EC7A}" type="parTrans" cxnId="{5F51666F-82BB-4DDF-A46E-E3F870AB41F5}">
      <dgm:prSet/>
      <dgm:spPr/>
      <dgm:t>
        <a:bodyPr/>
        <a:lstStyle/>
        <a:p>
          <a:endParaRPr lang="en-IN" sz="2300">
            <a:latin typeface="Times New Roman" pitchFamily="18" charset="0"/>
            <a:cs typeface="Times New Roman" pitchFamily="18" charset="0"/>
          </a:endParaRPr>
        </a:p>
      </dgm:t>
    </dgm:pt>
    <dgm:pt modelId="{B2011451-27D3-4A41-BC7D-EB2D9D550496}" type="sibTrans" cxnId="{5F51666F-82BB-4DDF-A46E-E3F870AB41F5}">
      <dgm:prSet/>
      <dgm:spPr/>
      <dgm:t>
        <a:bodyPr/>
        <a:lstStyle/>
        <a:p>
          <a:endParaRPr lang="en-IN" sz="2300">
            <a:latin typeface="Times New Roman" pitchFamily="18" charset="0"/>
            <a:cs typeface="Times New Roman" pitchFamily="18" charset="0"/>
          </a:endParaRPr>
        </a:p>
      </dgm:t>
    </dgm:pt>
    <dgm:pt modelId="{9817B7FD-9EA9-4E4D-86BB-26FD8FF1B2A3}">
      <dgm:prSet phldrT="[Text]" custT="1"/>
      <dgm:spPr/>
      <dgm:t>
        <a:bodyPr/>
        <a:lstStyle/>
        <a:p>
          <a:r>
            <a:rPr lang="en-IN" sz="2000" dirty="0">
              <a:latin typeface="Times New Roman" pitchFamily="18" charset="0"/>
              <a:cs typeface="Times New Roman" pitchFamily="18" charset="0"/>
            </a:rPr>
            <a:t>Lasts for 35-40 years</a:t>
          </a:r>
        </a:p>
      </dgm:t>
    </dgm:pt>
    <dgm:pt modelId="{EC9A8531-0D84-46D7-8EED-509B3123A714}" type="parTrans" cxnId="{18E9DF7F-EAD3-467E-AFBD-73BCCEB9385F}">
      <dgm:prSet/>
      <dgm:spPr/>
      <dgm:t>
        <a:bodyPr/>
        <a:lstStyle/>
        <a:p>
          <a:endParaRPr lang="en-IN" sz="2300">
            <a:latin typeface="Times New Roman" pitchFamily="18" charset="0"/>
            <a:cs typeface="Times New Roman" pitchFamily="18" charset="0"/>
          </a:endParaRPr>
        </a:p>
      </dgm:t>
    </dgm:pt>
    <dgm:pt modelId="{4C1C29E1-F7CA-491A-9AAB-C3D358A5982D}" type="sibTrans" cxnId="{18E9DF7F-EAD3-467E-AFBD-73BCCEB9385F}">
      <dgm:prSet/>
      <dgm:spPr/>
      <dgm:t>
        <a:bodyPr/>
        <a:lstStyle/>
        <a:p>
          <a:endParaRPr lang="en-IN" sz="2300">
            <a:latin typeface="Times New Roman" pitchFamily="18" charset="0"/>
            <a:cs typeface="Times New Roman" pitchFamily="18" charset="0"/>
          </a:endParaRPr>
        </a:p>
      </dgm:t>
    </dgm:pt>
    <dgm:pt modelId="{49BAECE5-D975-4469-B1D3-ABE37DE30567}">
      <dgm:prSet phldrT="[Text]" custT="1"/>
      <dgm:spPr/>
      <dgm:t>
        <a:bodyPr/>
        <a:lstStyle/>
        <a:p>
          <a:r>
            <a:rPr lang="en-US" sz="1600" dirty="0">
              <a:latin typeface="Times New Roman" pitchFamily="18" charset="0"/>
              <a:cs typeface="Times New Roman" pitchFamily="18" charset="0"/>
            </a:rPr>
            <a:t>Housing Mission</a:t>
          </a:r>
          <a:endParaRPr lang="en-IN" sz="1600" dirty="0">
            <a:latin typeface="Times New Roman" pitchFamily="18" charset="0"/>
            <a:cs typeface="Times New Roman" pitchFamily="18" charset="0"/>
          </a:endParaRPr>
        </a:p>
      </dgm:t>
    </dgm:pt>
    <dgm:pt modelId="{9A984A14-DCB7-423B-802E-6406736CF395}" type="parTrans" cxnId="{C2EFA184-45AE-49C2-A5AB-705F7D2F0247}">
      <dgm:prSet/>
      <dgm:spPr/>
      <dgm:t>
        <a:bodyPr/>
        <a:lstStyle/>
        <a:p>
          <a:endParaRPr lang="en-IN" sz="2300">
            <a:latin typeface="Times New Roman" pitchFamily="18" charset="0"/>
            <a:cs typeface="Times New Roman" pitchFamily="18" charset="0"/>
          </a:endParaRPr>
        </a:p>
      </dgm:t>
    </dgm:pt>
    <dgm:pt modelId="{284F74AB-488A-4EE2-B94C-B62AC0790A3F}" type="sibTrans" cxnId="{C2EFA184-45AE-49C2-A5AB-705F7D2F0247}">
      <dgm:prSet/>
      <dgm:spPr/>
      <dgm:t>
        <a:bodyPr/>
        <a:lstStyle/>
        <a:p>
          <a:endParaRPr lang="en-IN" sz="2300">
            <a:latin typeface="Times New Roman" pitchFamily="18" charset="0"/>
            <a:cs typeface="Times New Roman" pitchFamily="18" charset="0"/>
          </a:endParaRPr>
        </a:p>
      </dgm:t>
    </dgm:pt>
    <dgm:pt modelId="{3626FE50-8D48-42AF-B09F-4C44658D3E80}">
      <dgm:prSet phldrT="[Text]" custT="1"/>
      <dgm:spPr/>
      <dgm:t>
        <a:bodyPr/>
        <a:lstStyle/>
        <a:p>
          <a:r>
            <a:rPr lang="en-IN" sz="2000" dirty="0">
              <a:latin typeface="Times New Roman" pitchFamily="18" charset="0"/>
              <a:cs typeface="Times New Roman" pitchFamily="18" charset="0"/>
            </a:rPr>
            <a:t>Tensile strength of bamboo – 350-500 </a:t>
          </a:r>
          <a:r>
            <a:rPr lang="en-IN" sz="2000" dirty="0" err="1">
              <a:latin typeface="Times New Roman" pitchFamily="18" charset="0"/>
              <a:cs typeface="Times New Roman" pitchFamily="18" charset="0"/>
            </a:rPr>
            <a:t>Mpa</a:t>
          </a:r>
          <a:r>
            <a:rPr lang="en-IN" sz="2000" dirty="0">
              <a:latin typeface="Times New Roman" pitchFamily="18" charset="0"/>
              <a:cs typeface="Times New Roman" pitchFamily="18" charset="0"/>
            </a:rPr>
            <a:t> (&gt; mild steel)</a:t>
          </a:r>
        </a:p>
      </dgm:t>
    </dgm:pt>
    <dgm:pt modelId="{0E55EB81-17AE-4FAD-B6E6-31F89FFDF2CC}" type="parTrans" cxnId="{DC6861DB-2575-4A11-ADF4-C2C84B0F2110}">
      <dgm:prSet/>
      <dgm:spPr/>
      <dgm:t>
        <a:bodyPr/>
        <a:lstStyle/>
        <a:p>
          <a:endParaRPr lang="en-IN" sz="2300">
            <a:latin typeface="Times New Roman" pitchFamily="18" charset="0"/>
            <a:cs typeface="Times New Roman" pitchFamily="18" charset="0"/>
          </a:endParaRPr>
        </a:p>
      </dgm:t>
    </dgm:pt>
    <dgm:pt modelId="{C03D51F4-E42D-4979-B7AA-EEDE7923E740}" type="sibTrans" cxnId="{DC6861DB-2575-4A11-ADF4-C2C84B0F2110}">
      <dgm:prSet/>
      <dgm:spPr/>
      <dgm:t>
        <a:bodyPr/>
        <a:lstStyle/>
        <a:p>
          <a:endParaRPr lang="en-IN" sz="2300">
            <a:latin typeface="Times New Roman" pitchFamily="18" charset="0"/>
            <a:cs typeface="Times New Roman" pitchFamily="18" charset="0"/>
          </a:endParaRPr>
        </a:p>
      </dgm:t>
    </dgm:pt>
    <dgm:pt modelId="{1DF43D03-4FCE-4208-8D68-505458DB3F51}">
      <dgm:prSet phldrT="[Text]" custT="1"/>
      <dgm:spPr/>
      <dgm:t>
        <a:bodyPr/>
        <a:lstStyle/>
        <a:p>
          <a:r>
            <a:rPr lang="en-IN" sz="2000" dirty="0">
              <a:latin typeface="Times New Roman" pitchFamily="18" charset="0"/>
              <a:cs typeface="Times New Roman" pitchFamily="18" charset="0"/>
            </a:rPr>
            <a:t>Rs 1.25 lakh per house of 400 </a:t>
          </a:r>
          <a:r>
            <a:rPr lang="en-IN" sz="2000" dirty="0" err="1">
              <a:latin typeface="Times New Roman" pitchFamily="18" charset="0"/>
              <a:cs typeface="Times New Roman" pitchFamily="18" charset="0"/>
            </a:rPr>
            <a:t>sq</a:t>
          </a:r>
          <a:r>
            <a:rPr lang="en-IN" sz="2000" dirty="0">
              <a:latin typeface="Times New Roman" pitchFamily="18" charset="0"/>
              <a:cs typeface="Times New Roman" pitchFamily="18" charset="0"/>
            </a:rPr>
            <a:t> ft</a:t>
          </a:r>
        </a:p>
      </dgm:t>
    </dgm:pt>
    <dgm:pt modelId="{7F28303D-DD76-4E57-8109-2FE7303E1BF1}" type="parTrans" cxnId="{B31E173F-860E-40A9-9346-D581BC101AD2}">
      <dgm:prSet/>
      <dgm:spPr/>
      <dgm:t>
        <a:bodyPr/>
        <a:lstStyle/>
        <a:p>
          <a:endParaRPr lang="en-IN" sz="2300">
            <a:latin typeface="Times New Roman" pitchFamily="18" charset="0"/>
            <a:cs typeface="Times New Roman" pitchFamily="18" charset="0"/>
          </a:endParaRPr>
        </a:p>
      </dgm:t>
    </dgm:pt>
    <dgm:pt modelId="{7252E460-B876-4C7F-9108-A0F1D802D44C}" type="sibTrans" cxnId="{B31E173F-860E-40A9-9346-D581BC101AD2}">
      <dgm:prSet/>
      <dgm:spPr/>
      <dgm:t>
        <a:bodyPr/>
        <a:lstStyle/>
        <a:p>
          <a:endParaRPr lang="en-IN" sz="2300">
            <a:latin typeface="Times New Roman" pitchFamily="18" charset="0"/>
            <a:cs typeface="Times New Roman" pitchFamily="18" charset="0"/>
          </a:endParaRPr>
        </a:p>
      </dgm:t>
    </dgm:pt>
    <dgm:pt modelId="{163BEAE6-B454-449A-ABB8-BE7BE8FD7881}">
      <dgm:prSet custT="1"/>
      <dgm:spPr/>
      <dgm:t>
        <a:bodyPr/>
        <a:lstStyle/>
        <a:p>
          <a:r>
            <a:rPr lang="en-US" sz="1600" dirty="0">
              <a:latin typeface="Times New Roman" pitchFamily="18" charset="0"/>
              <a:cs typeface="Times New Roman" pitchFamily="18" charset="0"/>
            </a:rPr>
            <a:t>Inclusive Growth</a:t>
          </a:r>
          <a:endParaRPr lang="en-IN" sz="1600" dirty="0">
            <a:latin typeface="Times New Roman" pitchFamily="18" charset="0"/>
            <a:cs typeface="Times New Roman" pitchFamily="18" charset="0"/>
          </a:endParaRPr>
        </a:p>
      </dgm:t>
    </dgm:pt>
    <dgm:pt modelId="{7263A3AB-6B43-461E-AC62-C791CB384A8B}" type="parTrans" cxnId="{A19A8B15-28B5-4AC3-A37F-48D5ECCCDBF4}">
      <dgm:prSet/>
      <dgm:spPr/>
      <dgm:t>
        <a:bodyPr/>
        <a:lstStyle/>
        <a:p>
          <a:endParaRPr lang="en-IN" sz="2300">
            <a:latin typeface="Times New Roman" pitchFamily="18" charset="0"/>
            <a:cs typeface="Times New Roman" pitchFamily="18" charset="0"/>
          </a:endParaRPr>
        </a:p>
      </dgm:t>
    </dgm:pt>
    <dgm:pt modelId="{9A67B529-ECFC-4422-820A-92AE6B061DEC}" type="sibTrans" cxnId="{A19A8B15-28B5-4AC3-A37F-48D5ECCCDBF4}">
      <dgm:prSet/>
      <dgm:spPr/>
      <dgm:t>
        <a:bodyPr/>
        <a:lstStyle/>
        <a:p>
          <a:endParaRPr lang="en-IN" sz="2300">
            <a:latin typeface="Times New Roman" pitchFamily="18" charset="0"/>
            <a:cs typeface="Times New Roman" pitchFamily="18" charset="0"/>
          </a:endParaRPr>
        </a:p>
      </dgm:t>
    </dgm:pt>
    <dgm:pt modelId="{029B9E2C-622E-48CC-A3B3-E37433A79A85}">
      <dgm:prSet custT="1"/>
      <dgm:spPr/>
      <dgm:t>
        <a:bodyPr/>
        <a:lstStyle/>
        <a:p>
          <a:r>
            <a:rPr lang="en-US" sz="1600" dirty="0">
              <a:latin typeface="Times New Roman" pitchFamily="18" charset="0"/>
              <a:cs typeface="Times New Roman" pitchFamily="18" charset="0"/>
            </a:rPr>
            <a:t>Green India Mission</a:t>
          </a:r>
          <a:endParaRPr lang="en-IN" sz="1600" dirty="0">
            <a:latin typeface="Times New Roman" pitchFamily="18" charset="0"/>
            <a:cs typeface="Times New Roman" pitchFamily="18" charset="0"/>
          </a:endParaRPr>
        </a:p>
      </dgm:t>
    </dgm:pt>
    <dgm:pt modelId="{83111EFF-C449-4CFA-8495-DB53580532D4}" type="parTrans" cxnId="{FEB1C420-2E72-415C-81DA-E792768D3C43}">
      <dgm:prSet/>
      <dgm:spPr/>
      <dgm:t>
        <a:bodyPr/>
        <a:lstStyle/>
        <a:p>
          <a:endParaRPr lang="en-IN" sz="2300">
            <a:latin typeface="Times New Roman" pitchFamily="18" charset="0"/>
            <a:cs typeface="Times New Roman" pitchFamily="18" charset="0"/>
          </a:endParaRPr>
        </a:p>
      </dgm:t>
    </dgm:pt>
    <dgm:pt modelId="{8801EC67-DF12-407A-914C-220DC41406AC}" type="sibTrans" cxnId="{FEB1C420-2E72-415C-81DA-E792768D3C43}">
      <dgm:prSet/>
      <dgm:spPr/>
      <dgm:t>
        <a:bodyPr/>
        <a:lstStyle/>
        <a:p>
          <a:endParaRPr lang="en-IN" sz="2300">
            <a:latin typeface="Times New Roman" pitchFamily="18" charset="0"/>
            <a:cs typeface="Times New Roman" pitchFamily="18" charset="0"/>
          </a:endParaRPr>
        </a:p>
      </dgm:t>
    </dgm:pt>
    <dgm:pt modelId="{9CFCA8F4-4C7C-4D28-A06C-8AAA7D810824}">
      <dgm:prSet custT="1"/>
      <dgm:spPr/>
      <dgm:t>
        <a:bodyPr/>
        <a:lstStyle/>
        <a:p>
          <a:r>
            <a:rPr lang="en-IN" sz="2000" dirty="0">
              <a:latin typeface="Times New Roman" pitchFamily="18" charset="0"/>
              <a:cs typeface="Times New Roman" pitchFamily="18" charset="0"/>
            </a:rPr>
            <a:t>1.5 million Ha forest is degraded every year</a:t>
          </a:r>
        </a:p>
      </dgm:t>
    </dgm:pt>
    <dgm:pt modelId="{01FC2382-BE85-4F92-AFF0-2B071E2A3E54}" type="parTrans" cxnId="{928A0B84-837F-4639-8D4B-C21B212A50A7}">
      <dgm:prSet/>
      <dgm:spPr/>
      <dgm:t>
        <a:bodyPr/>
        <a:lstStyle/>
        <a:p>
          <a:endParaRPr lang="en-IN" sz="2300"/>
        </a:p>
      </dgm:t>
    </dgm:pt>
    <dgm:pt modelId="{306C4CB0-C7B4-4D63-B5DA-B5162C9C4F5D}" type="sibTrans" cxnId="{928A0B84-837F-4639-8D4B-C21B212A50A7}">
      <dgm:prSet/>
      <dgm:spPr/>
      <dgm:t>
        <a:bodyPr/>
        <a:lstStyle/>
        <a:p>
          <a:endParaRPr lang="en-IN" sz="2300"/>
        </a:p>
      </dgm:t>
    </dgm:pt>
    <dgm:pt modelId="{0BABD8A2-11DA-4C4A-A446-E10AEFCFF5ED}">
      <dgm:prSet custT="1"/>
      <dgm:spPr/>
      <dgm:t>
        <a:bodyPr/>
        <a:lstStyle/>
        <a:p>
          <a:r>
            <a:rPr lang="en-IN" sz="2000" dirty="0">
              <a:latin typeface="Times New Roman" pitchFamily="18" charset="0"/>
              <a:cs typeface="Times New Roman" pitchFamily="18" charset="0"/>
            </a:rPr>
            <a:t>Social inclusion – Parity of wages of 43% women artisans  </a:t>
          </a:r>
        </a:p>
      </dgm:t>
    </dgm:pt>
    <dgm:pt modelId="{3AE433BC-957D-4A83-A772-8C1F8FD2B715}" type="parTrans" cxnId="{AFCD6B41-E67C-4A28-B7FD-CBCC244DA4F0}">
      <dgm:prSet/>
      <dgm:spPr/>
      <dgm:t>
        <a:bodyPr/>
        <a:lstStyle/>
        <a:p>
          <a:endParaRPr lang="en-IN" sz="2300"/>
        </a:p>
      </dgm:t>
    </dgm:pt>
    <dgm:pt modelId="{FDDB0246-0F95-4943-9594-8861D6727932}" type="sibTrans" cxnId="{AFCD6B41-E67C-4A28-B7FD-CBCC244DA4F0}">
      <dgm:prSet/>
      <dgm:spPr/>
      <dgm:t>
        <a:bodyPr/>
        <a:lstStyle/>
        <a:p>
          <a:endParaRPr lang="en-IN" sz="2300"/>
        </a:p>
      </dgm:t>
    </dgm:pt>
    <dgm:pt modelId="{C1764CE9-C8FE-4F21-83E1-1CC4FFA0355F}">
      <dgm:prSet custT="1"/>
      <dgm:spPr/>
      <dgm:t>
        <a:bodyPr/>
        <a:lstStyle/>
        <a:p>
          <a:r>
            <a:rPr lang="en-IN" sz="2000" dirty="0">
              <a:latin typeface="Times New Roman" pitchFamily="18" charset="0"/>
              <a:cs typeface="Times New Roman" pitchFamily="18" charset="0"/>
            </a:rPr>
            <a:t>NBM can converge with GIM for </a:t>
          </a:r>
          <a:r>
            <a:rPr lang="en-IN" sz="2000" dirty="0" err="1">
              <a:latin typeface="Times New Roman" pitchFamily="18" charset="0"/>
              <a:cs typeface="Times New Roman" pitchFamily="18" charset="0"/>
            </a:rPr>
            <a:t>afforestation</a:t>
          </a:r>
          <a:r>
            <a:rPr lang="en-IN" sz="2000" dirty="0">
              <a:latin typeface="Times New Roman" pitchFamily="18" charset="0"/>
              <a:cs typeface="Times New Roman" pitchFamily="18" charset="0"/>
            </a:rPr>
            <a:t> target of 5 m Ha </a:t>
          </a:r>
        </a:p>
      </dgm:t>
    </dgm:pt>
    <dgm:pt modelId="{2A0741CC-1A5D-47C9-A258-379026555F49}" type="parTrans" cxnId="{E72FDC13-37C2-4CC6-A885-17E7E0742444}">
      <dgm:prSet/>
      <dgm:spPr/>
      <dgm:t>
        <a:bodyPr/>
        <a:lstStyle/>
        <a:p>
          <a:endParaRPr lang="en-IN" sz="2300"/>
        </a:p>
      </dgm:t>
    </dgm:pt>
    <dgm:pt modelId="{E1CB4982-804B-497E-9465-12172EF111C1}" type="sibTrans" cxnId="{E72FDC13-37C2-4CC6-A885-17E7E0742444}">
      <dgm:prSet/>
      <dgm:spPr/>
      <dgm:t>
        <a:bodyPr/>
        <a:lstStyle/>
        <a:p>
          <a:endParaRPr lang="en-IN" sz="2300"/>
        </a:p>
      </dgm:t>
    </dgm:pt>
    <dgm:pt modelId="{C25EA375-45BE-4B6D-880B-E57C45644612}">
      <dgm:prSet custT="1"/>
      <dgm:spPr/>
      <dgm:t>
        <a:bodyPr/>
        <a:lstStyle/>
        <a:p>
          <a:r>
            <a:rPr lang="en-IN" sz="2000" dirty="0">
              <a:latin typeface="Times New Roman" pitchFamily="18" charset="0"/>
              <a:cs typeface="Times New Roman" pitchFamily="18" charset="0"/>
            </a:rPr>
            <a:t>Financial inclusion – Plantation can generate 97.2 m man days             ~ 4860 m wages earning in cottage industry annually </a:t>
          </a:r>
        </a:p>
      </dgm:t>
    </dgm:pt>
    <dgm:pt modelId="{5427E37B-4524-4EB8-AE40-63F70CCD4E99}" type="parTrans" cxnId="{D25FCA6B-88A1-46FF-83DE-74389E8B7AC0}">
      <dgm:prSet/>
      <dgm:spPr/>
      <dgm:t>
        <a:bodyPr/>
        <a:lstStyle/>
        <a:p>
          <a:endParaRPr lang="en-IN" sz="2300"/>
        </a:p>
      </dgm:t>
    </dgm:pt>
    <dgm:pt modelId="{7EAFCCEB-5404-440F-BDB0-360E1E27FC40}" type="sibTrans" cxnId="{D25FCA6B-88A1-46FF-83DE-74389E8B7AC0}">
      <dgm:prSet/>
      <dgm:spPr/>
      <dgm:t>
        <a:bodyPr/>
        <a:lstStyle/>
        <a:p>
          <a:endParaRPr lang="en-IN" sz="2300"/>
        </a:p>
      </dgm:t>
    </dgm:pt>
    <dgm:pt modelId="{7321E92E-9E87-4AB4-B693-9E27D26524E2}" type="pres">
      <dgm:prSet presAssocID="{A5305C83-371F-42B2-BBA7-DBA2F79F5994}" presName="linearFlow" presStyleCnt="0">
        <dgm:presLayoutVars>
          <dgm:dir/>
          <dgm:animLvl val="lvl"/>
          <dgm:resizeHandles val="exact"/>
        </dgm:presLayoutVars>
      </dgm:prSet>
      <dgm:spPr/>
    </dgm:pt>
    <dgm:pt modelId="{06EE4A62-7AE1-4591-9539-005B774A03E1}" type="pres">
      <dgm:prSet presAssocID="{CBB6F4EB-70FA-4EAC-A6C1-D786478AC787}" presName="composite" presStyleCnt="0"/>
      <dgm:spPr/>
    </dgm:pt>
    <dgm:pt modelId="{4215CF27-F721-43C3-8FBA-19A239B1C8A5}" type="pres">
      <dgm:prSet presAssocID="{CBB6F4EB-70FA-4EAC-A6C1-D786478AC787}" presName="parentText" presStyleLbl="alignNode1" presStyleIdx="0" presStyleCnt="5" custScaleX="107030">
        <dgm:presLayoutVars>
          <dgm:chMax val="1"/>
          <dgm:bulletEnabled val="1"/>
        </dgm:presLayoutVars>
      </dgm:prSet>
      <dgm:spPr/>
    </dgm:pt>
    <dgm:pt modelId="{BEF3A34C-6047-4E2C-AC35-06FCB7D6EEB4}" type="pres">
      <dgm:prSet presAssocID="{CBB6F4EB-70FA-4EAC-A6C1-D786478AC787}" presName="descendantText" presStyleLbl="alignAcc1" presStyleIdx="0" presStyleCnt="5" custScaleX="91049" custLinFactNeighborX="784">
        <dgm:presLayoutVars>
          <dgm:bulletEnabled val="1"/>
        </dgm:presLayoutVars>
      </dgm:prSet>
      <dgm:spPr/>
    </dgm:pt>
    <dgm:pt modelId="{B84D50A9-F2A8-4C87-A004-6BE22FD299DA}" type="pres">
      <dgm:prSet presAssocID="{10E1FED3-DA22-4F0E-8293-CF406AEC7D82}" presName="sp" presStyleCnt="0"/>
      <dgm:spPr/>
    </dgm:pt>
    <dgm:pt modelId="{467D1BB4-2C0B-4DAA-B8A5-407735589CDD}" type="pres">
      <dgm:prSet presAssocID="{3323689C-5542-4B7A-927F-E75A1A06B445}" presName="composite" presStyleCnt="0"/>
      <dgm:spPr/>
    </dgm:pt>
    <dgm:pt modelId="{6FE6D47E-F588-4C1B-9AD2-9B4121B2E564}" type="pres">
      <dgm:prSet presAssocID="{3323689C-5542-4B7A-927F-E75A1A06B445}" presName="parentText" presStyleLbl="alignNode1" presStyleIdx="1" presStyleCnt="5" custScaleX="109245">
        <dgm:presLayoutVars>
          <dgm:chMax val="1"/>
          <dgm:bulletEnabled val="1"/>
        </dgm:presLayoutVars>
      </dgm:prSet>
      <dgm:spPr/>
    </dgm:pt>
    <dgm:pt modelId="{57D27D50-3930-4B9A-88C3-7E8F3393115E}" type="pres">
      <dgm:prSet presAssocID="{3323689C-5542-4B7A-927F-E75A1A06B445}" presName="descendantText" presStyleLbl="alignAcc1" presStyleIdx="1" presStyleCnt="5" custScaleX="90885" custLinFactNeighborX="800">
        <dgm:presLayoutVars>
          <dgm:bulletEnabled val="1"/>
        </dgm:presLayoutVars>
      </dgm:prSet>
      <dgm:spPr/>
    </dgm:pt>
    <dgm:pt modelId="{43C5EAD9-2EE4-4E53-972E-F6660304DB20}" type="pres">
      <dgm:prSet presAssocID="{117A2C5F-62E9-4BF8-9823-4B0A1BBDC6A1}" presName="sp" presStyleCnt="0"/>
      <dgm:spPr/>
    </dgm:pt>
    <dgm:pt modelId="{C448724C-F020-43E8-B582-C8DF1DB61636}" type="pres">
      <dgm:prSet presAssocID="{49BAECE5-D975-4469-B1D3-ABE37DE30567}" presName="composite" presStyleCnt="0"/>
      <dgm:spPr/>
    </dgm:pt>
    <dgm:pt modelId="{5C9A300A-F977-42D0-AF37-AF6F76547A0D}" type="pres">
      <dgm:prSet presAssocID="{49BAECE5-D975-4469-B1D3-ABE37DE30567}" presName="parentText" presStyleLbl="alignNode1" presStyleIdx="2" presStyleCnt="5" custScaleX="119784">
        <dgm:presLayoutVars>
          <dgm:chMax val="1"/>
          <dgm:bulletEnabled val="1"/>
        </dgm:presLayoutVars>
      </dgm:prSet>
      <dgm:spPr/>
    </dgm:pt>
    <dgm:pt modelId="{2B41EA7A-7A3C-4194-A51C-80679FE4748E}" type="pres">
      <dgm:prSet presAssocID="{49BAECE5-D975-4469-B1D3-ABE37DE30567}" presName="descendantText" presStyleLbl="alignAcc1" presStyleIdx="2" presStyleCnt="5" custScaleX="91360" custLinFactNeighborX="408" custLinFactNeighborY="1819">
        <dgm:presLayoutVars>
          <dgm:bulletEnabled val="1"/>
        </dgm:presLayoutVars>
      </dgm:prSet>
      <dgm:spPr/>
    </dgm:pt>
    <dgm:pt modelId="{6DD29CCF-8DA6-4612-B127-BF45E2912A1D}" type="pres">
      <dgm:prSet presAssocID="{284F74AB-488A-4EE2-B94C-B62AC0790A3F}" presName="sp" presStyleCnt="0"/>
      <dgm:spPr/>
    </dgm:pt>
    <dgm:pt modelId="{36EAE436-5F5D-4A46-957A-B6EC0AE03242}" type="pres">
      <dgm:prSet presAssocID="{029B9E2C-622E-48CC-A3B3-E37433A79A85}" presName="composite" presStyleCnt="0"/>
      <dgm:spPr/>
    </dgm:pt>
    <dgm:pt modelId="{120424DE-AD68-4E38-AF42-32F3CAC88ABB}" type="pres">
      <dgm:prSet presAssocID="{029B9E2C-622E-48CC-A3B3-E37433A79A85}" presName="parentText" presStyleLbl="alignNode1" presStyleIdx="3" presStyleCnt="5" custScaleX="118374">
        <dgm:presLayoutVars>
          <dgm:chMax val="1"/>
          <dgm:bulletEnabled val="1"/>
        </dgm:presLayoutVars>
      </dgm:prSet>
      <dgm:spPr/>
    </dgm:pt>
    <dgm:pt modelId="{0AE4B30E-BDB5-4045-99EF-BCE02D67BC78}" type="pres">
      <dgm:prSet presAssocID="{029B9E2C-622E-48CC-A3B3-E37433A79A85}" presName="descendantText" presStyleLbl="alignAcc1" presStyleIdx="3" presStyleCnt="5" custScaleX="91234" custScaleY="113512" custLinFactNeighborX="855">
        <dgm:presLayoutVars>
          <dgm:bulletEnabled val="1"/>
        </dgm:presLayoutVars>
      </dgm:prSet>
      <dgm:spPr/>
    </dgm:pt>
    <dgm:pt modelId="{3707319C-1DE2-4405-82E0-FE1FEAD24A04}" type="pres">
      <dgm:prSet presAssocID="{8801EC67-DF12-407A-914C-220DC41406AC}" presName="sp" presStyleCnt="0"/>
      <dgm:spPr/>
    </dgm:pt>
    <dgm:pt modelId="{4AE476C7-EDE9-43E1-AF64-BAFC29C27B28}" type="pres">
      <dgm:prSet presAssocID="{163BEAE6-B454-449A-ABB8-BE7BE8FD7881}" presName="composite" presStyleCnt="0"/>
      <dgm:spPr/>
    </dgm:pt>
    <dgm:pt modelId="{338BDA70-27A1-4A40-8B11-F3404198FD74}" type="pres">
      <dgm:prSet presAssocID="{163BEAE6-B454-449A-ABB8-BE7BE8FD7881}" presName="parentText" presStyleLbl="alignNode1" presStyleIdx="4" presStyleCnt="5" custScaleX="117785" custLinFactNeighborX="-1446" custLinFactNeighborY="-4324">
        <dgm:presLayoutVars>
          <dgm:chMax val="1"/>
          <dgm:bulletEnabled val="1"/>
        </dgm:presLayoutVars>
      </dgm:prSet>
      <dgm:spPr/>
    </dgm:pt>
    <dgm:pt modelId="{BA13B51C-0A0F-4501-8164-5E51BE4A037D}" type="pres">
      <dgm:prSet presAssocID="{163BEAE6-B454-449A-ABB8-BE7BE8FD7881}" presName="descendantText" presStyleLbl="alignAcc1" presStyleIdx="4" presStyleCnt="5" custScaleX="91127" custScaleY="136759" custLinFactNeighborX="769">
        <dgm:presLayoutVars>
          <dgm:bulletEnabled val="1"/>
        </dgm:presLayoutVars>
      </dgm:prSet>
      <dgm:spPr/>
    </dgm:pt>
  </dgm:ptLst>
  <dgm:cxnLst>
    <dgm:cxn modelId="{11928902-34C2-40C5-A8D4-C62E2E9AAA4A}" type="presOf" srcId="{A5305C83-371F-42B2-BBA7-DBA2F79F5994}" destId="{7321E92E-9E87-4AB4-B693-9E27D26524E2}" srcOrd="0" destOrd="0" presId="urn:microsoft.com/office/officeart/2005/8/layout/chevron2"/>
    <dgm:cxn modelId="{E72FDC13-37C2-4CC6-A885-17E7E0742444}" srcId="{029B9E2C-622E-48CC-A3B3-E37433A79A85}" destId="{C1764CE9-C8FE-4F21-83E1-1CC4FFA0355F}" srcOrd="1" destOrd="0" parTransId="{2A0741CC-1A5D-47C9-A258-379026555F49}" sibTransId="{E1CB4982-804B-497E-9465-12172EF111C1}"/>
    <dgm:cxn modelId="{A19A8B15-28B5-4AC3-A37F-48D5ECCCDBF4}" srcId="{A5305C83-371F-42B2-BBA7-DBA2F79F5994}" destId="{163BEAE6-B454-449A-ABB8-BE7BE8FD7881}" srcOrd="4" destOrd="0" parTransId="{7263A3AB-6B43-461E-AC62-C791CB384A8B}" sibTransId="{9A67B529-ECFC-4422-820A-92AE6B061DEC}"/>
    <dgm:cxn modelId="{FEB1C420-2E72-415C-81DA-E792768D3C43}" srcId="{A5305C83-371F-42B2-BBA7-DBA2F79F5994}" destId="{029B9E2C-622E-48CC-A3B3-E37433A79A85}" srcOrd="3" destOrd="0" parTransId="{83111EFF-C449-4CFA-8495-DB53580532D4}" sibTransId="{8801EC67-DF12-407A-914C-220DC41406AC}"/>
    <dgm:cxn modelId="{C89F2221-15A4-4905-9AA4-2F45459AEA51}" type="presOf" srcId="{3626FE50-8D48-42AF-B09F-4C44658D3E80}" destId="{2B41EA7A-7A3C-4194-A51C-80679FE4748E}" srcOrd="0" destOrd="0" presId="urn:microsoft.com/office/officeart/2005/8/layout/chevron2"/>
    <dgm:cxn modelId="{563F1229-BE6B-496A-BEEE-32AB50CBDFE4}" type="presOf" srcId="{029B9E2C-622E-48CC-A3B3-E37433A79A85}" destId="{120424DE-AD68-4E38-AF42-32F3CAC88ABB}" srcOrd="0" destOrd="0" presId="urn:microsoft.com/office/officeart/2005/8/layout/chevron2"/>
    <dgm:cxn modelId="{AD58C531-0A5F-443B-BD07-D63DEDE2B4B8}" type="presOf" srcId="{9CFCA8F4-4C7C-4D28-A06C-8AAA7D810824}" destId="{0AE4B30E-BDB5-4045-99EF-BCE02D67BC78}" srcOrd="0" destOrd="0" presId="urn:microsoft.com/office/officeart/2005/8/layout/chevron2"/>
    <dgm:cxn modelId="{B31E173F-860E-40A9-9346-D581BC101AD2}" srcId="{49BAECE5-D975-4469-B1D3-ABE37DE30567}" destId="{1DF43D03-4FCE-4208-8D68-505458DB3F51}" srcOrd="1" destOrd="0" parTransId="{7F28303D-DD76-4E57-8109-2FE7303E1BF1}" sibTransId="{7252E460-B876-4C7F-9108-A0F1D802D44C}"/>
    <dgm:cxn modelId="{AFCD6B41-E67C-4A28-B7FD-CBCC244DA4F0}" srcId="{163BEAE6-B454-449A-ABB8-BE7BE8FD7881}" destId="{0BABD8A2-11DA-4C4A-A446-E10AEFCFF5ED}" srcOrd="0" destOrd="0" parTransId="{3AE433BC-957D-4A83-A772-8C1F8FD2B715}" sibTransId="{FDDB0246-0F95-4943-9594-8861D6727932}"/>
    <dgm:cxn modelId="{D25FCA6B-88A1-46FF-83DE-74389E8B7AC0}" srcId="{163BEAE6-B454-449A-ABB8-BE7BE8FD7881}" destId="{C25EA375-45BE-4B6D-880B-E57C45644612}" srcOrd="1" destOrd="0" parTransId="{5427E37B-4524-4EB8-AE40-63F70CCD4E99}" sibTransId="{7EAFCCEB-5404-440F-BDB0-360E1E27FC40}"/>
    <dgm:cxn modelId="{98E81A6C-B95E-451C-A491-A65497E1BE64}" type="presOf" srcId="{39194697-639C-4916-BD06-3880AE8790DB}" destId="{57D27D50-3930-4B9A-88C3-7E8F3393115E}" srcOrd="0" destOrd="0" presId="urn:microsoft.com/office/officeart/2005/8/layout/chevron2"/>
    <dgm:cxn modelId="{5F51666F-82BB-4DDF-A46E-E3F870AB41F5}" srcId="{3323689C-5542-4B7A-927F-E75A1A06B445}" destId="{39194697-639C-4916-BD06-3880AE8790DB}" srcOrd="0" destOrd="0" parTransId="{04259B44-5A9B-4786-BCA2-3F03AA96EC7A}" sibTransId="{B2011451-27D3-4A41-BC7D-EB2D9D550496}"/>
    <dgm:cxn modelId="{19E4D451-5F76-4076-B8FB-8C26C22CBB07}" type="presOf" srcId="{0BABD8A2-11DA-4C4A-A446-E10AEFCFF5ED}" destId="{BA13B51C-0A0F-4501-8164-5E51BE4A037D}" srcOrd="0" destOrd="0" presId="urn:microsoft.com/office/officeart/2005/8/layout/chevron2"/>
    <dgm:cxn modelId="{CBE8D551-714D-4A0E-A25A-596DC976C328}" type="presOf" srcId="{3323689C-5542-4B7A-927F-E75A1A06B445}" destId="{6FE6D47E-F588-4C1B-9AD2-9B4121B2E564}" srcOrd="0" destOrd="0" presId="urn:microsoft.com/office/officeart/2005/8/layout/chevron2"/>
    <dgm:cxn modelId="{18E9DF7F-EAD3-467E-AFBD-73BCCEB9385F}" srcId="{3323689C-5542-4B7A-927F-E75A1A06B445}" destId="{9817B7FD-9EA9-4E4D-86BB-26FD8FF1B2A3}" srcOrd="1" destOrd="0" parTransId="{EC9A8531-0D84-46D7-8EED-509B3123A714}" sibTransId="{4C1C29E1-F7CA-491A-9AAB-C3D358A5982D}"/>
    <dgm:cxn modelId="{928A0B84-837F-4639-8D4B-C21B212A50A7}" srcId="{029B9E2C-622E-48CC-A3B3-E37433A79A85}" destId="{9CFCA8F4-4C7C-4D28-A06C-8AAA7D810824}" srcOrd="0" destOrd="0" parTransId="{01FC2382-BE85-4F92-AFF0-2B071E2A3E54}" sibTransId="{306C4CB0-C7B4-4D63-B5DA-B5162C9C4F5D}"/>
    <dgm:cxn modelId="{3E377984-49A1-4605-ACE5-A2DE3A7061EF}" srcId="{A5305C83-371F-42B2-BBA7-DBA2F79F5994}" destId="{CBB6F4EB-70FA-4EAC-A6C1-D786478AC787}" srcOrd="0" destOrd="0" parTransId="{144210DA-495E-44AC-9160-F4D87EFF119B}" sibTransId="{10E1FED3-DA22-4F0E-8293-CF406AEC7D82}"/>
    <dgm:cxn modelId="{C2EFA184-45AE-49C2-A5AB-705F7D2F0247}" srcId="{A5305C83-371F-42B2-BBA7-DBA2F79F5994}" destId="{49BAECE5-D975-4469-B1D3-ABE37DE30567}" srcOrd="2" destOrd="0" parTransId="{9A984A14-DCB7-423B-802E-6406736CF395}" sibTransId="{284F74AB-488A-4EE2-B94C-B62AC0790A3F}"/>
    <dgm:cxn modelId="{18B12195-39A7-458F-9E88-7E1CCFB24ADC}" srcId="{CBB6F4EB-70FA-4EAC-A6C1-D786478AC787}" destId="{2A5968C4-F0F8-439E-A6B2-690099A1994A}" srcOrd="1" destOrd="0" parTransId="{C4D7DD6C-0E76-4982-8EED-72A9ED27AD3D}" sibTransId="{2CA18DCF-E6F6-47EA-9B59-AA63586E5FDB}"/>
    <dgm:cxn modelId="{518E0C98-0824-423A-90B5-993C796C442F}" type="presOf" srcId="{CBB6F4EB-70FA-4EAC-A6C1-D786478AC787}" destId="{4215CF27-F721-43C3-8FBA-19A239B1C8A5}" srcOrd="0" destOrd="0" presId="urn:microsoft.com/office/officeart/2005/8/layout/chevron2"/>
    <dgm:cxn modelId="{0CBB10A6-2A3E-48F6-B7FA-6A6CDDF5EF40}" type="presOf" srcId="{D4A20FA5-B28F-4D03-B3EF-C96EF647F73C}" destId="{BEF3A34C-6047-4E2C-AC35-06FCB7D6EEB4}" srcOrd="0" destOrd="0" presId="urn:microsoft.com/office/officeart/2005/8/layout/chevron2"/>
    <dgm:cxn modelId="{8741E5AB-1438-46AB-8EED-B04AF2C45DCA}" type="presOf" srcId="{49BAECE5-D975-4469-B1D3-ABE37DE30567}" destId="{5C9A300A-F977-42D0-AF37-AF6F76547A0D}" srcOrd="0" destOrd="0" presId="urn:microsoft.com/office/officeart/2005/8/layout/chevron2"/>
    <dgm:cxn modelId="{5F069AC4-EAC4-495F-93D0-5B9D442ACF36}" srcId="{A5305C83-371F-42B2-BBA7-DBA2F79F5994}" destId="{3323689C-5542-4B7A-927F-E75A1A06B445}" srcOrd="1" destOrd="0" parTransId="{4459DF42-802E-45AF-A2F1-D214F6416006}" sibTransId="{117A2C5F-62E9-4BF8-9823-4B0A1BBDC6A1}"/>
    <dgm:cxn modelId="{D89427C8-04F3-48B5-B0E2-D7FD144427CF}" srcId="{CBB6F4EB-70FA-4EAC-A6C1-D786478AC787}" destId="{D4A20FA5-B28F-4D03-B3EF-C96EF647F73C}" srcOrd="0" destOrd="0" parTransId="{1D6C9373-E33B-45D9-B5C1-50C291B6BDBD}" sibTransId="{798CC1B0-97AD-46C0-A71D-3D2EAE99C570}"/>
    <dgm:cxn modelId="{C31BB0D5-840D-40E8-91FA-3ACE3F17DBFA}" type="presOf" srcId="{9817B7FD-9EA9-4E4D-86BB-26FD8FF1B2A3}" destId="{57D27D50-3930-4B9A-88C3-7E8F3393115E}" srcOrd="0" destOrd="1" presId="urn:microsoft.com/office/officeart/2005/8/layout/chevron2"/>
    <dgm:cxn modelId="{EC1894D9-26B3-46C2-B3AA-823801D8CC7D}" type="presOf" srcId="{C1764CE9-C8FE-4F21-83E1-1CC4FFA0355F}" destId="{0AE4B30E-BDB5-4045-99EF-BCE02D67BC78}" srcOrd="0" destOrd="1" presId="urn:microsoft.com/office/officeart/2005/8/layout/chevron2"/>
    <dgm:cxn modelId="{DC6861DB-2575-4A11-ADF4-C2C84B0F2110}" srcId="{49BAECE5-D975-4469-B1D3-ABE37DE30567}" destId="{3626FE50-8D48-42AF-B09F-4C44658D3E80}" srcOrd="0" destOrd="0" parTransId="{0E55EB81-17AE-4FAD-B6E6-31F89FFDF2CC}" sibTransId="{C03D51F4-E42D-4979-B7AA-EEDE7923E740}"/>
    <dgm:cxn modelId="{7B63BBE4-121D-422B-90F2-7D6F0868D65D}" type="presOf" srcId="{1DF43D03-4FCE-4208-8D68-505458DB3F51}" destId="{2B41EA7A-7A3C-4194-A51C-80679FE4748E}" srcOrd="0" destOrd="1" presId="urn:microsoft.com/office/officeart/2005/8/layout/chevron2"/>
    <dgm:cxn modelId="{606B28EF-48D8-45E8-8839-7ECFBC700737}" type="presOf" srcId="{C25EA375-45BE-4B6D-880B-E57C45644612}" destId="{BA13B51C-0A0F-4501-8164-5E51BE4A037D}" srcOrd="0" destOrd="1" presId="urn:microsoft.com/office/officeart/2005/8/layout/chevron2"/>
    <dgm:cxn modelId="{910FF7F2-F572-4DCA-A2F7-D3E95B929344}" type="presOf" srcId="{2A5968C4-F0F8-439E-A6B2-690099A1994A}" destId="{BEF3A34C-6047-4E2C-AC35-06FCB7D6EEB4}" srcOrd="0" destOrd="1" presId="urn:microsoft.com/office/officeart/2005/8/layout/chevron2"/>
    <dgm:cxn modelId="{FD3229F3-38A9-431F-8CCD-AAE22248E4A3}" type="presOf" srcId="{163BEAE6-B454-449A-ABB8-BE7BE8FD7881}" destId="{338BDA70-27A1-4A40-8B11-F3404198FD74}" srcOrd="0" destOrd="0" presId="urn:microsoft.com/office/officeart/2005/8/layout/chevron2"/>
    <dgm:cxn modelId="{243E1E0E-D5A3-4793-8AFC-DB72F98B07BE}" type="presParOf" srcId="{7321E92E-9E87-4AB4-B693-9E27D26524E2}" destId="{06EE4A62-7AE1-4591-9539-005B774A03E1}" srcOrd="0" destOrd="0" presId="urn:microsoft.com/office/officeart/2005/8/layout/chevron2"/>
    <dgm:cxn modelId="{9143F72A-C364-482F-B92D-CF57B6B6B806}" type="presParOf" srcId="{06EE4A62-7AE1-4591-9539-005B774A03E1}" destId="{4215CF27-F721-43C3-8FBA-19A239B1C8A5}" srcOrd="0" destOrd="0" presId="urn:microsoft.com/office/officeart/2005/8/layout/chevron2"/>
    <dgm:cxn modelId="{64178CB0-F5AA-40CF-A89F-CA73893243E1}" type="presParOf" srcId="{06EE4A62-7AE1-4591-9539-005B774A03E1}" destId="{BEF3A34C-6047-4E2C-AC35-06FCB7D6EEB4}" srcOrd="1" destOrd="0" presId="urn:microsoft.com/office/officeart/2005/8/layout/chevron2"/>
    <dgm:cxn modelId="{A7CE6FF4-149D-4692-A375-5B90D794C17B}" type="presParOf" srcId="{7321E92E-9E87-4AB4-B693-9E27D26524E2}" destId="{B84D50A9-F2A8-4C87-A004-6BE22FD299DA}" srcOrd="1" destOrd="0" presId="urn:microsoft.com/office/officeart/2005/8/layout/chevron2"/>
    <dgm:cxn modelId="{BCF45CCC-FE0A-489D-94C6-69EA03F22946}" type="presParOf" srcId="{7321E92E-9E87-4AB4-B693-9E27D26524E2}" destId="{467D1BB4-2C0B-4DAA-B8A5-407735589CDD}" srcOrd="2" destOrd="0" presId="urn:microsoft.com/office/officeart/2005/8/layout/chevron2"/>
    <dgm:cxn modelId="{F58C823B-D333-4587-BCEA-CCCD88376E16}" type="presParOf" srcId="{467D1BB4-2C0B-4DAA-B8A5-407735589CDD}" destId="{6FE6D47E-F588-4C1B-9AD2-9B4121B2E564}" srcOrd="0" destOrd="0" presId="urn:microsoft.com/office/officeart/2005/8/layout/chevron2"/>
    <dgm:cxn modelId="{54FF6236-910D-49C7-994E-6D296DD0630C}" type="presParOf" srcId="{467D1BB4-2C0B-4DAA-B8A5-407735589CDD}" destId="{57D27D50-3930-4B9A-88C3-7E8F3393115E}" srcOrd="1" destOrd="0" presId="urn:microsoft.com/office/officeart/2005/8/layout/chevron2"/>
    <dgm:cxn modelId="{FDD93500-1EE0-4146-A2ED-92582AE34790}" type="presParOf" srcId="{7321E92E-9E87-4AB4-B693-9E27D26524E2}" destId="{43C5EAD9-2EE4-4E53-972E-F6660304DB20}" srcOrd="3" destOrd="0" presId="urn:microsoft.com/office/officeart/2005/8/layout/chevron2"/>
    <dgm:cxn modelId="{E75132D5-FDB7-4E79-8913-D3131FC1A4C2}" type="presParOf" srcId="{7321E92E-9E87-4AB4-B693-9E27D26524E2}" destId="{C448724C-F020-43E8-B582-C8DF1DB61636}" srcOrd="4" destOrd="0" presId="urn:microsoft.com/office/officeart/2005/8/layout/chevron2"/>
    <dgm:cxn modelId="{AB2ABECD-C0D6-4585-BAD5-31BA3ABF9042}" type="presParOf" srcId="{C448724C-F020-43E8-B582-C8DF1DB61636}" destId="{5C9A300A-F977-42D0-AF37-AF6F76547A0D}" srcOrd="0" destOrd="0" presId="urn:microsoft.com/office/officeart/2005/8/layout/chevron2"/>
    <dgm:cxn modelId="{FF992361-27B2-48EC-93AE-1E8BF2135F2E}" type="presParOf" srcId="{C448724C-F020-43E8-B582-C8DF1DB61636}" destId="{2B41EA7A-7A3C-4194-A51C-80679FE4748E}" srcOrd="1" destOrd="0" presId="urn:microsoft.com/office/officeart/2005/8/layout/chevron2"/>
    <dgm:cxn modelId="{305E550B-9247-4614-B984-594C8939720C}" type="presParOf" srcId="{7321E92E-9E87-4AB4-B693-9E27D26524E2}" destId="{6DD29CCF-8DA6-4612-B127-BF45E2912A1D}" srcOrd="5" destOrd="0" presId="urn:microsoft.com/office/officeart/2005/8/layout/chevron2"/>
    <dgm:cxn modelId="{F96D4312-3BF1-40C1-8842-132BACB3AF92}" type="presParOf" srcId="{7321E92E-9E87-4AB4-B693-9E27D26524E2}" destId="{36EAE436-5F5D-4A46-957A-B6EC0AE03242}" srcOrd="6" destOrd="0" presId="urn:microsoft.com/office/officeart/2005/8/layout/chevron2"/>
    <dgm:cxn modelId="{7AE63613-4760-423C-98DD-6F97F509128B}" type="presParOf" srcId="{36EAE436-5F5D-4A46-957A-B6EC0AE03242}" destId="{120424DE-AD68-4E38-AF42-32F3CAC88ABB}" srcOrd="0" destOrd="0" presId="urn:microsoft.com/office/officeart/2005/8/layout/chevron2"/>
    <dgm:cxn modelId="{07B2120C-08B4-45DF-B776-5440433503F7}" type="presParOf" srcId="{36EAE436-5F5D-4A46-957A-B6EC0AE03242}" destId="{0AE4B30E-BDB5-4045-99EF-BCE02D67BC78}" srcOrd="1" destOrd="0" presId="urn:microsoft.com/office/officeart/2005/8/layout/chevron2"/>
    <dgm:cxn modelId="{B0B492C1-7269-447C-A57D-75BAB73826DA}" type="presParOf" srcId="{7321E92E-9E87-4AB4-B693-9E27D26524E2}" destId="{3707319C-1DE2-4405-82E0-FE1FEAD24A04}" srcOrd="7" destOrd="0" presId="urn:microsoft.com/office/officeart/2005/8/layout/chevron2"/>
    <dgm:cxn modelId="{CCEEC184-156B-4A88-9A43-4789D1D96BD4}" type="presParOf" srcId="{7321E92E-9E87-4AB4-B693-9E27D26524E2}" destId="{4AE476C7-EDE9-43E1-AF64-BAFC29C27B28}" srcOrd="8" destOrd="0" presId="urn:microsoft.com/office/officeart/2005/8/layout/chevron2"/>
    <dgm:cxn modelId="{AF5BE498-0906-4400-9EA8-F695B1363B3E}" type="presParOf" srcId="{4AE476C7-EDE9-43E1-AF64-BAFC29C27B28}" destId="{338BDA70-27A1-4A40-8B11-F3404198FD74}" srcOrd="0" destOrd="0" presId="urn:microsoft.com/office/officeart/2005/8/layout/chevron2"/>
    <dgm:cxn modelId="{74941858-56CD-4E8B-90AF-D9CF90A21137}" type="presParOf" srcId="{4AE476C7-EDE9-43E1-AF64-BAFC29C27B28}" destId="{BA13B51C-0A0F-4501-8164-5E51BE4A037D}"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69F6F-2EFE-48C0-8070-C4943B443E2A}">
      <dsp:nvSpPr>
        <dsp:cNvPr id="0" name=""/>
        <dsp:cNvSpPr/>
      </dsp:nvSpPr>
      <dsp:spPr>
        <a:xfrm>
          <a:off x="3713355" y="2164991"/>
          <a:ext cx="1321752" cy="1321752"/>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Bamboo </a:t>
          </a:r>
        </a:p>
        <a:p>
          <a:pPr marL="0" lvl="0" indent="0" algn="ctr" defTabSz="889000">
            <a:lnSpc>
              <a:spcPct val="90000"/>
            </a:lnSpc>
            <a:spcBef>
              <a:spcPct val="0"/>
            </a:spcBef>
            <a:spcAft>
              <a:spcPct val="35000"/>
            </a:spcAft>
            <a:buNone/>
          </a:pPr>
          <a:r>
            <a:rPr lang="en-US" sz="2000" kern="1200" dirty="0"/>
            <a:t>Economy</a:t>
          </a:r>
        </a:p>
      </dsp:txBody>
      <dsp:txXfrm>
        <a:off x="3906921" y="2358557"/>
        <a:ext cx="934620" cy="934620"/>
      </dsp:txXfrm>
    </dsp:sp>
    <dsp:sp modelId="{2D074D7D-4FDC-437F-A5EA-1F774FEFE32E}">
      <dsp:nvSpPr>
        <dsp:cNvPr id="0" name=""/>
        <dsp:cNvSpPr/>
      </dsp:nvSpPr>
      <dsp:spPr>
        <a:xfrm rot="10800000">
          <a:off x="1856257" y="2637518"/>
          <a:ext cx="1754957" cy="376699"/>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A0C5D6-A187-40A1-A554-CFB8DD866845}">
      <dsp:nvSpPr>
        <dsp:cNvPr id="0" name=""/>
        <dsp:cNvSpPr/>
      </dsp:nvSpPr>
      <dsp:spPr>
        <a:xfrm>
          <a:off x="1393644" y="2455777"/>
          <a:ext cx="925226" cy="740181"/>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Farming</a:t>
          </a:r>
        </a:p>
      </dsp:txBody>
      <dsp:txXfrm>
        <a:off x="1415323" y="2477456"/>
        <a:ext cx="881868" cy="696823"/>
      </dsp:txXfrm>
    </dsp:sp>
    <dsp:sp modelId="{9514EE61-0507-4F14-8A6C-6453745D4806}">
      <dsp:nvSpPr>
        <dsp:cNvPr id="0" name=""/>
        <dsp:cNvSpPr/>
      </dsp:nvSpPr>
      <dsp:spPr>
        <a:xfrm rot="12342857">
          <a:off x="2018717" y="1925733"/>
          <a:ext cx="1754957" cy="376699"/>
        </a:xfrm>
        <a:prstGeom prst="leftArrow">
          <a:avLst>
            <a:gd name="adj1" fmla="val 60000"/>
            <a:gd name="adj2" fmla="val 50000"/>
          </a:avLst>
        </a:prstGeom>
        <a:solidFill>
          <a:schemeClr val="accent5">
            <a:hueOff val="-391023"/>
            <a:satOff val="-7172"/>
            <a:lumOff val="46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EF1B4B-C324-4D3E-937B-353BEC207539}">
      <dsp:nvSpPr>
        <dsp:cNvPr id="0" name=""/>
        <dsp:cNvSpPr/>
      </dsp:nvSpPr>
      <dsp:spPr>
        <a:xfrm>
          <a:off x="1643001" y="1363269"/>
          <a:ext cx="925226" cy="740181"/>
        </a:xfrm>
        <a:prstGeom prst="roundRect">
          <a:avLst>
            <a:gd name="adj" fmla="val 10000"/>
          </a:avLst>
        </a:prstGeom>
        <a:solidFill>
          <a:schemeClr val="accent5">
            <a:hueOff val="-391023"/>
            <a:satOff val="-7172"/>
            <a:lumOff val="462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Food and Beverage Industry</a:t>
          </a:r>
          <a:endParaRPr lang="en-US" sz="1600" kern="1200" dirty="0"/>
        </a:p>
      </dsp:txBody>
      <dsp:txXfrm>
        <a:off x="1664680" y="1384948"/>
        <a:ext cx="881868" cy="696823"/>
      </dsp:txXfrm>
    </dsp:sp>
    <dsp:sp modelId="{38FEFD03-554D-4CD7-89A3-3CE4DB85CE35}">
      <dsp:nvSpPr>
        <dsp:cNvPr id="0" name=""/>
        <dsp:cNvSpPr/>
      </dsp:nvSpPr>
      <dsp:spPr>
        <a:xfrm rot="13885714">
          <a:off x="2473920" y="1354927"/>
          <a:ext cx="1754957" cy="376699"/>
        </a:xfrm>
        <a:prstGeom prst="leftArrow">
          <a:avLst>
            <a:gd name="adj1" fmla="val 60000"/>
            <a:gd name="adj2" fmla="val 50000"/>
          </a:avLst>
        </a:prstGeom>
        <a:solidFill>
          <a:schemeClr val="accent5">
            <a:hueOff val="-782046"/>
            <a:satOff val="-14345"/>
            <a:lumOff val="924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D75C2E-0AE8-44FF-B1F1-36F9038AAF41}">
      <dsp:nvSpPr>
        <dsp:cNvPr id="0" name=""/>
        <dsp:cNvSpPr/>
      </dsp:nvSpPr>
      <dsp:spPr>
        <a:xfrm>
          <a:off x="2341687" y="487145"/>
          <a:ext cx="925226" cy="740181"/>
        </a:xfrm>
        <a:prstGeom prst="roundRect">
          <a:avLst>
            <a:gd name="adj" fmla="val 10000"/>
          </a:avLst>
        </a:prstGeom>
        <a:solidFill>
          <a:schemeClr val="accent5">
            <a:hueOff val="-782046"/>
            <a:satOff val="-14345"/>
            <a:lumOff val="924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Textile Industry</a:t>
          </a:r>
          <a:endParaRPr lang="en-US" sz="1400" kern="1200" dirty="0"/>
        </a:p>
      </dsp:txBody>
      <dsp:txXfrm>
        <a:off x="2363366" y="508824"/>
        <a:ext cx="881868" cy="696823"/>
      </dsp:txXfrm>
    </dsp:sp>
    <dsp:sp modelId="{E6B2EBCC-296A-467F-9AD8-6623CDCF1F46}">
      <dsp:nvSpPr>
        <dsp:cNvPr id="0" name=""/>
        <dsp:cNvSpPr/>
      </dsp:nvSpPr>
      <dsp:spPr>
        <a:xfrm rot="15400667">
          <a:off x="3115342" y="1038234"/>
          <a:ext cx="1760359" cy="376699"/>
        </a:xfrm>
        <a:prstGeom prst="leftArrow">
          <a:avLst>
            <a:gd name="adj1" fmla="val 60000"/>
            <a:gd name="adj2" fmla="val 50000"/>
          </a:avLst>
        </a:prstGeom>
        <a:solidFill>
          <a:schemeClr val="accent5">
            <a:hueOff val="-1173069"/>
            <a:satOff val="-21517"/>
            <a:lumOff val="138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89071A-270C-4610-AC16-483C085AE098}">
      <dsp:nvSpPr>
        <dsp:cNvPr id="0" name=""/>
        <dsp:cNvSpPr/>
      </dsp:nvSpPr>
      <dsp:spPr>
        <a:xfrm>
          <a:off x="3330091" y="0"/>
          <a:ext cx="925226" cy="740181"/>
        </a:xfrm>
        <a:prstGeom prst="roundRect">
          <a:avLst>
            <a:gd name="adj" fmla="val 10000"/>
          </a:avLst>
        </a:prstGeom>
        <a:solidFill>
          <a:schemeClr val="accent5">
            <a:hueOff val="-1173069"/>
            <a:satOff val="-21517"/>
            <a:lumOff val="138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Bio-energy Industry</a:t>
          </a:r>
        </a:p>
      </dsp:txBody>
      <dsp:txXfrm>
        <a:off x="3351770" y="21679"/>
        <a:ext cx="881868" cy="696823"/>
      </dsp:txXfrm>
    </dsp:sp>
    <dsp:sp modelId="{1CFAA15C-80DD-49D1-B213-F80CD1744EF2}">
      <dsp:nvSpPr>
        <dsp:cNvPr id="0" name=""/>
        <dsp:cNvSpPr/>
      </dsp:nvSpPr>
      <dsp:spPr>
        <a:xfrm rot="16971429">
          <a:off x="3861797" y="1038153"/>
          <a:ext cx="1754957" cy="376699"/>
        </a:xfrm>
        <a:prstGeom prst="leftArrow">
          <a:avLst>
            <a:gd name="adj1" fmla="val 60000"/>
            <a:gd name="adj2" fmla="val 50000"/>
          </a:avLst>
        </a:prstGeom>
        <a:solidFill>
          <a:schemeClr val="accent5">
            <a:hueOff val="-1564091"/>
            <a:satOff val="-28689"/>
            <a:lumOff val="1848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CA7B32-9C69-444E-94B6-4045F6E1817C}">
      <dsp:nvSpPr>
        <dsp:cNvPr id="0" name=""/>
        <dsp:cNvSpPr/>
      </dsp:nvSpPr>
      <dsp:spPr>
        <a:xfrm>
          <a:off x="4362766" y="933"/>
          <a:ext cx="1143534" cy="740181"/>
        </a:xfrm>
        <a:prstGeom prst="roundRect">
          <a:avLst>
            <a:gd name="adj" fmla="val 10000"/>
          </a:avLst>
        </a:prstGeom>
        <a:solidFill>
          <a:schemeClr val="accent5">
            <a:hueOff val="-1564091"/>
            <a:satOff val="-28689"/>
            <a:lumOff val="1848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dirty="0"/>
            <a:t>Pulp &amp; Paper Industry</a:t>
          </a:r>
          <a:endParaRPr lang="en-US" sz="1200" b="0" kern="1200" dirty="0"/>
        </a:p>
      </dsp:txBody>
      <dsp:txXfrm>
        <a:off x="4384445" y="22612"/>
        <a:ext cx="1100176" cy="696823"/>
      </dsp:txXfrm>
    </dsp:sp>
    <dsp:sp modelId="{DDA148A5-4E0E-4D62-ACB9-0CDCFF75D1FE}">
      <dsp:nvSpPr>
        <dsp:cNvPr id="0" name=""/>
        <dsp:cNvSpPr/>
      </dsp:nvSpPr>
      <dsp:spPr>
        <a:xfrm rot="18514286">
          <a:off x="4519585" y="1354927"/>
          <a:ext cx="1754957" cy="376699"/>
        </a:xfrm>
        <a:prstGeom prst="leftArrow">
          <a:avLst>
            <a:gd name="adj1" fmla="val 60000"/>
            <a:gd name="adj2" fmla="val 50000"/>
          </a:avLst>
        </a:prstGeom>
        <a:solidFill>
          <a:schemeClr val="accent5">
            <a:hueOff val="-1955114"/>
            <a:satOff val="-35861"/>
            <a:lumOff val="231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A17AE9-FCB1-453F-AD13-686EAB3549B4}">
      <dsp:nvSpPr>
        <dsp:cNvPr id="0" name=""/>
        <dsp:cNvSpPr/>
      </dsp:nvSpPr>
      <dsp:spPr>
        <a:xfrm>
          <a:off x="5481549" y="487145"/>
          <a:ext cx="925226" cy="740181"/>
        </a:xfrm>
        <a:prstGeom prst="roundRect">
          <a:avLst>
            <a:gd name="adj" fmla="val 10000"/>
          </a:avLst>
        </a:prstGeom>
        <a:solidFill>
          <a:schemeClr val="accent5">
            <a:hueOff val="-1955114"/>
            <a:satOff val="-35861"/>
            <a:lumOff val="2310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Furniture industry</a:t>
          </a:r>
          <a:endParaRPr lang="en-US" sz="1100" kern="1200" dirty="0"/>
        </a:p>
      </dsp:txBody>
      <dsp:txXfrm>
        <a:off x="5503228" y="508824"/>
        <a:ext cx="881868" cy="696823"/>
      </dsp:txXfrm>
    </dsp:sp>
    <dsp:sp modelId="{2F7BA448-4A07-414E-8BC4-8763AEC946D9}">
      <dsp:nvSpPr>
        <dsp:cNvPr id="0" name=""/>
        <dsp:cNvSpPr/>
      </dsp:nvSpPr>
      <dsp:spPr>
        <a:xfrm rot="20057143">
          <a:off x="4974788" y="1925733"/>
          <a:ext cx="1754957" cy="376699"/>
        </a:xfrm>
        <a:prstGeom prst="leftArrow">
          <a:avLst>
            <a:gd name="adj1" fmla="val 60000"/>
            <a:gd name="adj2" fmla="val 50000"/>
          </a:avLst>
        </a:prstGeom>
        <a:solidFill>
          <a:schemeClr val="accent5">
            <a:hueOff val="-2346137"/>
            <a:satOff val="-43034"/>
            <a:lumOff val="277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A11934-C2BE-4DE5-B640-242862C59BC6}">
      <dsp:nvSpPr>
        <dsp:cNvPr id="0" name=""/>
        <dsp:cNvSpPr/>
      </dsp:nvSpPr>
      <dsp:spPr>
        <a:xfrm>
          <a:off x="6127321" y="1363269"/>
          <a:ext cx="1031054" cy="740181"/>
        </a:xfrm>
        <a:prstGeom prst="roundRect">
          <a:avLst>
            <a:gd name="adj" fmla="val 10000"/>
          </a:avLst>
        </a:prstGeom>
        <a:solidFill>
          <a:schemeClr val="accent5">
            <a:hueOff val="-2346137"/>
            <a:satOff val="-43034"/>
            <a:lumOff val="277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Building Industries</a:t>
          </a:r>
        </a:p>
      </dsp:txBody>
      <dsp:txXfrm>
        <a:off x="6149000" y="1384948"/>
        <a:ext cx="987696" cy="696823"/>
      </dsp:txXfrm>
    </dsp:sp>
    <dsp:sp modelId="{90824FB7-6221-4E4C-84B3-749A0DB49A98}">
      <dsp:nvSpPr>
        <dsp:cNvPr id="0" name=""/>
        <dsp:cNvSpPr/>
      </dsp:nvSpPr>
      <dsp:spPr>
        <a:xfrm>
          <a:off x="5137248" y="2637518"/>
          <a:ext cx="1754957" cy="376699"/>
        </a:xfrm>
        <a:prstGeom prst="leftArrow">
          <a:avLst>
            <a:gd name="adj1" fmla="val 60000"/>
            <a:gd name="adj2" fmla="val 50000"/>
          </a:avLst>
        </a:prstGeom>
        <a:solidFill>
          <a:schemeClr val="accent5">
            <a:hueOff val="-2737160"/>
            <a:satOff val="-50206"/>
            <a:lumOff val="32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163B9D-0297-404C-8AE2-C8F1D174876E}">
      <dsp:nvSpPr>
        <dsp:cNvPr id="0" name=""/>
        <dsp:cNvSpPr/>
      </dsp:nvSpPr>
      <dsp:spPr>
        <a:xfrm>
          <a:off x="6429593" y="2455777"/>
          <a:ext cx="925226" cy="740181"/>
        </a:xfrm>
        <a:prstGeom prst="roundRect">
          <a:avLst>
            <a:gd name="adj" fmla="val 10000"/>
          </a:avLst>
        </a:prstGeom>
        <a:solidFill>
          <a:schemeClr val="accent5">
            <a:hueOff val="-2737160"/>
            <a:satOff val="-50206"/>
            <a:lumOff val="3235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Craft Industry</a:t>
          </a:r>
          <a:endParaRPr lang="en-US" sz="1800" kern="1200" dirty="0"/>
        </a:p>
      </dsp:txBody>
      <dsp:txXfrm>
        <a:off x="6451272" y="2477456"/>
        <a:ext cx="881868" cy="6968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B259C-4D0D-4DEB-A89C-E0A4DA6F0912}">
      <dsp:nvSpPr>
        <dsp:cNvPr id="0" name=""/>
        <dsp:cNvSpPr/>
      </dsp:nvSpPr>
      <dsp:spPr>
        <a:xfrm>
          <a:off x="209794" y="372066"/>
          <a:ext cx="2568234" cy="2568234"/>
        </a:xfrm>
        <a:prstGeom prst="blockArc">
          <a:avLst>
            <a:gd name="adj1" fmla="val 12600000"/>
            <a:gd name="adj2" fmla="val 16200000"/>
            <a:gd name="adj3" fmla="val 448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1CC99-34E3-45A6-8E97-2F947575693F}">
      <dsp:nvSpPr>
        <dsp:cNvPr id="0" name=""/>
        <dsp:cNvSpPr/>
      </dsp:nvSpPr>
      <dsp:spPr>
        <a:xfrm>
          <a:off x="209794" y="372066"/>
          <a:ext cx="2568234" cy="2568234"/>
        </a:xfrm>
        <a:prstGeom prst="blockArc">
          <a:avLst>
            <a:gd name="adj1" fmla="val 9000000"/>
            <a:gd name="adj2" fmla="val 12600000"/>
            <a:gd name="adj3" fmla="val 448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C9FA62-4C71-4C72-9B9C-F9387EEC310D}">
      <dsp:nvSpPr>
        <dsp:cNvPr id="0" name=""/>
        <dsp:cNvSpPr/>
      </dsp:nvSpPr>
      <dsp:spPr>
        <a:xfrm>
          <a:off x="209794" y="372066"/>
          <a:ext cx="2568234" cy="2568234"/>
        </a:xfrm>
        <a:prstGeom prst="blockArc">
          <a:avLst>
            <a:gd name="adj1" fmla="val 5400000"/>
            <a:gd name="adj2" fmla="val 9000000"/>
            <a:gd name="adj3" fmla="val 448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6E7A24-D770-465A-BB7C-FF02A6FB55B1}">
      <dsp:nvSpPr>
        <dsp:cNvPr id="0" name=""/>
        <dsp:cNvSpPr/>
      </dsp:nvSpPr>
      <dsp:spPr>
        <a:xfrm>
          <a:off x="209794" y="372066"/>
          <a:ext cx="2568234" cy="2568234"/>
        </a:xfrm>
        <a:prstGeom prst="blockArc">
          <a:avLst>
            <a:gd name="adj1" fmla="val 1800000"/>
            <a:gd name="adj2" fmla="val 5400000"/>
            <a:gd name="adj3" fmla="val 448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510974-8B8F-4D00-8BEC-7AE8661021F3}">
      <dsp:nvSpPr>
        <dsp:cNvPr id="0" name=""/>
        <dsp:cNvSpPr/>
      </dsp:nvSpPr>
      <dsp:spPr>
        <a:xfrm>
          <a:off x="209794" y="372066"/>
          <a:ext cx="2568234" cy="2568234"/>
        </a:xfrm>
        <a:prstGeom prst="blockArc">
          <a:avLst>
            <a:gd name="adj1" fmla="val 19800000"/>
            <a:gd name="adj2" fmla="val 1800000"/>
            <a:gd name="adj3" fmla="val 448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AEEA30-33AF-4989-9AD6-631330CC3109}">
      <dsp:nvSpPr>
        <dsp:cNvPr id="0" name=""/>
        <dsp:cNvSpPr/>
      </dsp:nvSpPr>
      <dsp:spPr>
        <a:xfrm>
          <a:off x="209794" y="372066"/>
          <a:ext cx="2568234" cy="2568234"/>
        </a:xfrm>
        <a:prstGeom prst="blockArc">
          <a:avLst>
            <a:gd name="adj1" fmla="val 16200000"/>
            <a:gd name="adj2" fmla="val 19800000"/>
            <a:gd name="adj3" fmla="val 448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3F514E-7468-4AA0-9055-7F3A5B2EBDA5}">
      <dsp:nvSpPr>
        <dsp:cNvPr id="0" name=""/>
        <dsp:cNvSpPr/>
      </dsp:nvSpPr>
      <dsp:spPr>
        <a:xfrm>
          <a:off x="922753" y="1085025"/>
          <a:ext cx="1142317" cy="114231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Bamboo- Impact Base</a:t>
          </a:r>
        </a:p>
      </dsp:txBody>
      <dsp:txXfrm>
        <a:off x="1090041" y="1252313"/>
        <a:ext cx="807741" cy="807741"/>
      </dsp:txXfrm>
    </dsp:sp>
    <dsp:sp modelId="{9E90B724-0E90-4C47-83CF-8ED7303AC958}">
      <dsp:nvSpPr>
        <dsp:cNvPr id="0" name=""/>
        <dsp:cNvSpPr/>
      </dsp:nvSpPr>
      <dsp:spPr>
        <a:xfrm>
          <a:off x="1094100" y="1041"/>
          <a:ext cx="799622" cy="79962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Economic</a:t>
          </a:r>
        </a:p>
      </dsp:txBody>
      <dsp:txXfrm>
        <a:off x="1211202" y="118143"/>
        <a:ext cx="565418" cy="565418"/>
      </dsp:txXfrm>
    </dsp:sp>
    <dsp:sp modelId="{04D99436-7D04-4828-8AD5-52130DC90B99}">
      <dsp:nvSpPr>
        <dsp:cNvPr id="0" name=""/>
        <dsp:cNvSpPr/>
      </dsp:nvSpPr>
      <dsp:spPr>
        <a:xfrm>
          <a:off x="2181249" y="628707"/>
          <a:ext cx="799622" cy="79962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Gender Equality </a:t>
          </a:r>
        </a:p>
      </dsp:txBody>
      <dsp:txXfrm>
        <a:off x="2298351" y="745809"/>
        <a:ext cx="565418" cy="565418"/>
      </dsp:txXfrm>
    </dsp:sp>
    <dsp:sp modelId="{F990028F-D252-4B57-BBC3-61CF56DB785E}">
      <dsp:nvSpPr>
        <dsp:cNvPr id="0" name=""/>
        <dsp:cNvSpPr/>
      </dsp:nvSpPr>
      <dsp:spPr>
        <a:xfrm>
          <a:off x="2181249" y="1884038"/>
          <a:ext cx="799622" cy="79962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Energy </a:t>
          </a:r>
        </a:p>
        <a:p>
          <a:pPr marL="0" lvl="0" indent="0" algn="ctr" defTabSz="444500">
            <a:lnSpc>
              <a:spcPct val="90000"/>
            </a:lnSpc>
            <a:spcBef>
              <a:spcPct val="0"/>
            </a:spcBef>
            <a:spcAft>
              <a:spcPct val="35000"/>
            </a:spcAft>
            <a:buNone/>
          </a:pPr>
          <a:r>
            <a:rPr lang="en-US" sz="1000" kern="1200" dirty="0"/>
            <a:t>Security</a:t>
          </a:r>
        </a:p>
      </dsp:txBody>
      <dsp:txXfrm>
        <a:off x="2298351" y="2001140"/>
        <a:ext cx="565418" cy="565418"/>
      </dsp:txXfrm>
    </dsp:sp>
    <dsp:sp modelId="{C0132D04-E6A3-43FA-9471-1ECFA03D7FA9}">
      <dsp:nvSpPr>
        <dsp:cNvPr id="0" name=""/>
        <dsp:cNvSpPr/>
      </dsp:nvSpPr>
      <dsp:spPr>
        <a:xfrm>
          <a:off x="1094100" y="2511703"/>
          <a:ext cx="799622" cy="79962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Lifestyle</a:t>
          </a:r>
        </a:p>
      </dsp:txBody>
      <dsp:txXfrm>
        <a:off x="1211202" y="2628805"/>
        <a:ext cx="565418" cy="565418"/>
      </dsp:txXfrm>
    </dsp:sp>
    <dsp:sp modelId="{26F26C4C-923E-47DD-9876-16BA65C9A358}">
      <dsp:nvSpPr>
        <dsp:cNvPr id="0" name=""/>
        <dsp:cNvSpPr/>
      </dsp:nvSpPr>
      <dsp:spPr>
        <a:xfrm>
          <a:off x="6952" y="1884038"/>
          <a:ext cx="799622" cy="79962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Social</a:t>
          </a:r>
        </a:p>
      </dsp:txBody>
      <dsp:txXfrm>
        <a:off x="124054" y="2001140"/>
        <a:ext cx="565418" cy="565418"/>
      </dsp:txXfrm>
    </dsp:sp>
    <dsp:sp modelId="{5D10E9B5-B699-4785-828F-F38528600034}">
      <dsp:nvSpPr>
        <dsp:cNvPr id="0" name=""/>
        <dsp:cNvSpPr/>
      </dsp:nvSpPr>
      <dsp:spPr>
        <a:xfrm>
          <a:off x="6952" y="628707"/>
          <a:ext cx="799622" cy="79962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Ecological </a:t>
          </a:r>
        </a:p>
      </dsp:txBody>
      <dsp:txXfrm>
        <a:off x="124054" y="745809"/>
        <a:ext cx="565418" cy="5654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CC668-FE93-48BD-9575-4E3FAED19097}">
      <dsp:nvSpPr>
        <dsp:cNvPr id="0" name=""/>
        <dsp:cNvSpPr/>
      </dsp:nvSpPr>
      <dsp:spPr>
        <a:xfrm>
          <a:off x="2100822" y="1300722"/>
          <a:ext cx="751354" cy="751354"/>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Bamboo- Change Agent</a:t>
          </a:r>
        </a:p>
      </dsp:txBody>
      <dsp:txXfrm>
        <a:off x="2210855" y="1410755"/>
        <a:ext cx="531288" cy="531288"/>
      </dsp:txXfrm>
    </dsp:sp>
    <dsp:sp modelId="{A9FE5945-36B2-46D7-9B10-1D6EACA271EB}">
      <dsp:nvSpPr>
        <dsp:cNvPr id="0" name=""/>
        <dsp:cNvSpPr/>
      </dsp:nvSpPr>
      <dsp:spPr>
        <a:xfrm rot="16200000">
          <a:off x="2381259" y="998685"/>
          <a:ext cx="190480" cy="255460"/>
        </a:xfrm>
        <a:prstGeom prst="righ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409831" y="1078349"/>
        <a:ext cx="133336" cy="153276"/>
      </dsp:txXfrm>
    </dsp:sp>
    <dsp:sp modelId="{8D116E25-54AA-410F-AA8E-3BEDEEC6ED3A}">
      <dsp:nvSpPr>
        <dsp:cNvPr id="0" name=""/>
        <dsp:cNvSpPr/>
      </dsp:nvSpPr>
      <dsp:spPr>
        <a:xfrm>
          <a:off x="2006903" y="2133"/>
          <a:ext cx="939192" cy="939192"/>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Economical</a:t>
          </a:r>
        </a:p>
      </dsp:txBody>
      <dsp:txXfrm>
        <a:off x="2144444" y="139674"/>
        <a:ext cx="664110" cy="664110"/>
      </dsp:txXfrm>
    </dsp:sp>
    <dsp:sp modelId="{0AE0B140-A076-4DB1-B052-61153F156B0F}">
      <dsp:nvSpPr>
        <dsp:cNvPr id="0" name=""/>
        <dsp:cNvSpPr/>
      </dsp:nvSpPr>
      <dsp:spPr>
        <a:xfrm rot="19800000">
          <a:off x="2857560" y="1273677"/>
          <a:ext cx="190480" cy="255460"/>
        </a:xfrm>
        <a:prstGeom prst="rightArrow">
          <a:avLst>
            <a:gd name="adj1" fmla="val 60000"/>
            <a:gd name="adj2" fmla="val 50000"/>
          </a:avLst>
        </a:prstGeom>
        <a:solidFill>
          <a:schemeClr val="accent5">
            <a:hueOff val="-547432"/>
            <a:satOff val="-10041"/>
            <a:lumOff val="6471"/>
            <a:alphaOff val="0"/>
          </a:schemeClr>
        </a:solidFill>
        <a:ln>
          <a:noFill/>
        </a:ln>
        <a:effectLst>
          <a:outerShdw blurRad="38100" dist="30000" dir="5400000" rotWithShape="0">
            <a:srgbClr val="000000">
              <a:alpha val="4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861388" y="1339055"/>
        <a:ext cx="133336" cy="153276"/>
      </dsp:txXfrm>
    </dsp:sp>
    <dsp:sp modelId="{A8C3FD05-0953-4ABA-B32F-727BFDA84A65}">
      <dsp:nvSpPr>
        <dsp:cNvPr id="0" name=""/>
        <dsp:cNvSpPr/>
      </dsp:nvSpPr>
      <dsp:spPr>
        <a:xfrm>
          <a:off x="3050178" y="604468"/>
          <a:ext cx="939192" cy="939192"/>
        </a:xfrm>
        <a:prstGeom prst="ellipse">
          <a:avLst/>
        </a:prstGeom>
        <a:solidFill>
          <a:schemeClr val="accent5">
            <a:hueOff val="-547432"/>
            <a:satOff val="-10041"/>
            <a:lumOff val="6471"/>
            <a:alphaOff val="0"/>
          </a:schemeClr>
        </a:solidFill>
        <a:ln>
          <a:noFill/>
        </a:ln>
        <a:effectLst>
          <a:outerShdw blurRad="38100" dist="30000" dir="5400000" rotWithShape="0">
            <a:srgbClr val="000000">
              <a:alpha val="45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Gender Equality </a:t>
          </a:r>
        </a:p>
      </dsp:txBody>
      <dsp:txXfrm>
        <a:off x="3187719" y="742009"/>
        <a:ext cx="664110" cy="664110"/>
      </dsp:txXfrm>
    </dsp:sp>
    <dsp:sp modelId="{2F895FBB-0038-46DE-864B-EF55F077A9E8}">
      <dsp:nvSpPr>
        <dsp:cNvPr id="0" name=""/>
        <dsp:cNvSpPr/>
      </dsp:nvSpPr>
      <dsp:spPr>
        <a:xfrm rot="1800000">
          <a:off x="2857560" y="1823661"/>
          <a:ext cx="190480" cy="255460"/>
        </a:xfrm>
        <a:prstGeom prst="rightArrow">
          <a:avLst>
            <a:gd name="adj1" fmla="val 60000"/>
            <a:gd name="adj2" fmla="val 50000"/>
          </a:avLst>
        </a:prstGeom>
        <a:solidFill>
          <a:schemeClr val="accent5">
            <a:hueOff val="-1094864"/>
            <a:satOff val="-20082"/>
            <a:lumOff val="12941"/>
            <a:alphaOff val="0"/>
          </a:schemeClr>
        </a:solidFill>
        <a:ln>
          <a:noFill/>
        </a:ln>
        <a:effectLst>
          <a:outerShdw blurRad="38100" dist="30000" dir="5400000" rotWithShape="0">
            <a:srgbClr val="000000">
              <a:alpha val="4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861388" y="1860467"/>
        <a:ext cx="133336" cy="153276"/>
      </dsp:txXfrm>
    </dsp:sp>
    <dsp:sp modelId="{EAF9A1A5-B042-4C80-B16A-332CD2F3BF68}">
      <dsp:nvSpPr>
        <dsp:cNvPr id="0" name=""/>
        <dsp:cNvSpPr/>
      </dsp:nvSpPr>
      <dsp:spPr>
        <a:xfrm>
          <a:off x="3050178" y="1809138"/>
          <a:ext cx="939192" cy="939192"/>
        </a:xfrm>
        <a:prstGeom prst="ellipse">
          <a:avLst/>
        </a:prstGeom>
        <a:solidFill>
          <a:schemeClr val="accent5">
            <a:hueOff val="-1094864"/>
            <a:satOff val="-20082"/>
            <a:lumOff val="12941"/>
            <a:alphaOff val="0"/>
          </a:schemeClr>
        </a:solidFill>
        <a:ln>
          <a:noFill/>
        </a:ln>
        <a:effectLst>
          <a:outerShdw blurRad="38100" dist="30000" dir="5400000" rotWithShape="0">
            <a:srgbClr val="000000">
              <a:alpha val="45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Energy </a:t>
          </a:r>
        </a:p>
      </dsp:txBody>
      <dsp:txXfrm>
        <a:off x="3187719" y="1946679"/>
        <a:ext cx="664110" cy="664110"/>
      </dsp:txXfrm>
    </dsp:sp>
    <dsp:sp modelId="{6614B462-7E89-4403-AA0B-BD8EA1FDA73C}">
      <dsp:nvSpPr>
        <dsp:cNvPr id="0" name=""/>
        <dsp:cNvSpPr/>
      </dsp:nvSpPr>
      <dsp:spPr>
        <a:xfrm rot="5400000">
          <a:off x="2380694" y="2099689"/>
          <a:ext cx="191611" cy="255460"/>
        </a:xfrm>
        <a:prstGeom prst="rightArrow">
          <a:avLst>
            <a:gd name="adj1" fmla="val 60000"/>
            <a:gd name="adj2" fmla="val 50000"/>
          </a:avLst>
        </a:prstGeom>
        <a:solidFill>
          <a:schemeClr val="accent5">
            <a:hueOff val="-1642296"/>
            <a:satOff val="-30124"/>
            <a:lumOff val="19412"/>
            <a:alphaOff val="0"/>
          </a:schemeClr>
        </a:solidFill>
        <a:ln>
          <a:noFill/>
        </a:ln>
        <a:effectLst>
          <a:outerShdw blurRad="38100" dist="30000" dir="5400000" rotWithShape="0">
            <a:srgbClr val="000000">
              <a:alpha val="4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409436" y="2122040"/>
        <a:ext cx="134128" cy="153276"/>
      </dsp:txXfrm>
    </dsp:sp>
    <dsp:sp modelId="{6B29E4AA-6118-4CA6-8C4B-7485D87F4FF9}">
      <dsp:nvSpPr>
        <dsp:cNvPr id="0" name=""/>
        <dsp:cNvSpPr/>
      </dsp:nvSpPr>
      <dsp:spPr>
        <a:xfrm>
          <a:off x="2006903" y="2413607"/>
          <a:ext cx="939192" cy="939192"/>
        </a:xfrm>
        <a:prstGeom prst="ellipse">
          <a:avLst/>
        </a:prstGeom>
        <a:solidFill>
          <a:schemeClr val="accent5">
            <a:hueOff val="-1642296"/>
            <a:satOff val="-30124"/>
            <a:lumOff val="19412"/>
            <a:alphaOff val="0"/>
          </a:schemeClr>
        </a:solidFill>
        <a:ln>
          <a:noFill/>
        </a:ln>
        <a:effectLst>
          <a:outerShdw blurRad="38100" dist="30000" dir="5400000" rotWithShape="0">
            <a:srgbClr val="000000">
              <a:alpha val="45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Lifestyle</a:t>
          </a:r>
        </a:p>
      </dsp:txBody>
      <dsp:txXfrm>
        <a:off x="2144444" y="2551148"/>
        <a:ext cx="664110" cy="664110"/>
      </dsp:txXfrm>
    </dsp:sp>
    <dsp:sp modelId="{18DAC225-CDF4-4B6C-A2D3-219925A06FDA}">
      <dsp:nvSpPr>
        <dsp:cNvPr id="0" name=""/>
        <dsp:cNvSpPr/>
      </dsp:nvSpPr>
      <dsp:spPr>
        <a:xfrm rot="9000000">
          <a:off x="1904959" y="1823661"/>
          <a:ext cx="190480" cy="255460"/>
        </a:xfrm>
        <a:prstGeom prst="rightArrow">
          <a:avLst>
            <a:gd name="adj1" fmla="val 60000"/>
            <a:gd name="adj2" fmla="val 50000"/>
          </a:avLst>
        </a:prstGeom>
        <a:solidFill>
          <a:schemeClr val="accent5">
            <a:hueOff val="-2189728"/>
            <a:satOff val="-40165"/>
            <a:lumOff val="25882"/>
            <a:alphaOff val="0"/>
          </a:schemeClr>
        </a:solidFill>
        <a:ln>
          <a:noFill/>
        </a:ln>
        <a:effectLst>
          <a:outerShdw blurRad="38100" dist="30000" dir="5400000" rotWithShape="0">
            <a:srgbClr val="000000">
              <a:alpha val="4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958275" y="1860467"/>
        <a:ext cx="133336" cy="153276"/>
      </dsp:txXfrm>
    </dsp:sp>
    <dsp:sp modelId="{FF77F667-33DB-4B9E-98D5-3ADC2BAC6E1C}">
      <dsp:nvSpPr>
        <dsp:cNvPr id="0" name=""/>
        <dsp:cNvSpPr/>
      </dsp:nvSpPr>
      <dsp:spPr>
        <a:xfrm>
          <a:off x="963629" y="1809138"/>
          <a:ext cx="939192" cy="939192"/>
        </a:xfrm>
        <a:prstGeom prst="ellipse">
          <a:avLst/>
        </a:prstGeom>
        <a:solidFill>
          <a:schemeClr val="accent5">
            <a:hueOff val="-2189728"/>
            <a:satOff val="-40165"/>
            <a:lumOff val="25882"/>
            <a:alphaOff val="0"/>
          </a:schemeClr>
        </a:solidFill>
        <a:ln>
          <a:noFill/>
        </a:ln>
        <a:effectLst>
          <a:outerShdw blurRad="38100" dist="30000" dir="5400000" rotWithShape="0">
            <a:srgbClr val="000000">
              <a:alpha val="45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Social</a:t>
          </a:r>
        </a:p>
      </dsp:txBody>
      <dsp:txXfrm>
        <a:off x="1101170" y="1946679"/>
        <a:ext cx="664110" cy="664110"/>
      </dsp:txXfrm>
    </dsp:sp>
    <dsp:sp modelId="{609EE279-0688-4D71-AA0A-34AC21AF00D4}">
      <dsp:nvSpPr>
        <dsp:cNvPr id="0" name=""/>
        <dsp:cNvSpPr/>
      </dsp:nvSpPr>
      <dsp:spPr>
        <a:xfrm rot="12600000">
          <a:off x="1904959" y="1273677"/>
          <a:ext cx="190480" cy="255460"/>
        </a:xfrm>
        <a:prstGeom prst="rightArrow">
          <a:avLst>
            <a:gd name="adj1" fmla="val 60000"/>
            <a:gd name="adj2" fmla="val 50000"/>
          </a:avLst>
        </a:prstGeom>
        <a:solidFill>
          <a:schemeClr val="accent5">
            <a:hueOff val="-2737160"/>
            <a:satOff val="-50206"/>
            <a:lumOff val="32353"/>
            <a:alphaOff val="0"/>
          </a:schemeClr>
        </a:solidFill>
        <a:ln>
          <a:noFill/>
        </a:ln>
        <a:effectLst>
          <a:outerShdw blurRad="38100" dist="30000" dir="5400000" rotWithShape="0">
            <a:srgbClr val="000000">
              <a:alpha val="4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1958275" y="1339055"/>
        <a:ext cx="133336" cy="153276"/>
      </dsp:txXfrm>
    </dsp:sp>
    <dsp:sp modelId="{A7E87C1E-D270-43A9-BE24-D01C13C96A70}">
      <dsp:nvSpPr>
        <dsp:cNvPr id="0" name=""/>
        <dsp:cNvSpPr/>
      </dsp:nvSpPr>
      <dsp:spPr>
        <a:xfrm>
          <a:off x="963629" y="604468"/>
          <a:ext cx="939192" cy="939192"/>
        </a:xfrm>
        <a:prstGeom prst="ellipse">
          <a:avLst/>
        </a:prstGeom>
        <a:solidFill>
          <a:schemeClr val="accent5">
            <a:hueOff val="-2737160"/>
            <a:satOff val="-50206"/>
            <a:lumOff val="32353"/>
            <a:alphaOff val="0"/>
          </a:schemeClr>
        </a:solidFill>
        <a:ln>
          <a:noFill/>
        </a:ln>
        <a:effectLst>
          <a:outerShdw blurRad="38100" dist="30000" dir="5400000" rotWithShape="0">
            <a:srgbClr val="000000">
              <a:alpha val="45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Ecological </a:t>
          </a:r>
        </a:p>
      </dsp:txBody>
      <dsp:txXfrm>
        <a:off x="1101170" y="742009"/>
        <a:ext cx="664110" cy="6641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5CF27-F721-43C3-8FBA-19A239B1C8A5}">
      <dsp:nvSpPr>
        <dsp:cNvPr id="0" name=""/>
        <dsp:cNvSpPr/>
      </dsp:nvSpPr>
      <dsp:spPr>
        <a:xfrm rot="5400000">
          <a:off x="82446" y="118813"/>
          <a:ext cx="929062" cy="696063"/>
        </a:xfrm>
        <a:prstGeom prst="chevron">
          <a:avLst/>
        </a:prstGeom>
        <a:solidFill>
          <a:schemeClr val="accent3">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itchFamily="18" charset="0"/>
              <a:cs typeface="Times New Roman" pitchFamily="18" charset="0"/>
            </a:rPr>
            <a:t>Make in India </a:t>
          </a:r>
          <a:endParaRPr lang="en-IN" sz="1600" kern="1200" dirty="0">
            <a:latin typeface="Times New Roman" pitchFamily="18" charset="0"/>
            <a:cs typeface="Times New Roman" pitchFamily="18" charset="0"/>
          </a:endParaRPr>
        </a:p>
      </dsp:txBody>
      <dsp:txXfrm rot="-5400000">
        <a:off x="198946" y="350346"/>
        <a:ext cx="696063" cy="232999"/>
      </dsp:txXfrm>
    </dsp:sp>
    <dsp:sp modelId="{BEF3A34C-6047-4E2C-AC35-06FCB7D6EEB4}">
      <dsp:nvSpPr>
        <dsp:cNvPr id="0" name=""/>
        <dsp:cNvSpPr/>
      </dsp:nvSpPr>
      <dsp:spPr>
        <a:xfrm rot="5400000">
          <a:off x="4657143" y="-3359395"/>
          <a:ext cx="604208" cy="7327626"/>
        </a:xfrm>
        <a:prstGeom prst="round2SameRect">
          <a:avLst/>
        </a:prstGeom>
        <a:solidFill>
          <a:schemeClr val="lt1">
            <a:alpha val="90000"/>
            <a:hueOff val="0"/>
            <a:satOff val="0"/>
            <a:lumOff val="0"/>
            <a:alphaOff val="0"/>
          </a:schemeClr>
        </a:solidFill>
        <a:ln w="10000" cap="flat" cmpd="sng" algn="ctr">
          <a:solidFill>
            <a:schemeClr val="accent3">
              <a:hueOff val="0"/>
              <a:satOff val="0"/>
              <a:lumOff val="0"/>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Higher yield per hectare than cotton and timber.</a:t>
          </a:r>
        </a:p>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Timber substitute in furniture, houses, railways</a:t>
          </a:r>
        </a:p>
      </dsp:txBody>
      <dsp:txXfrm rot="-5400000">
        <a:off x="1295435" y="31808"/>
        <a:ext cx="7298131" cy="545218"/>
      </dsp:txXfrm>
    </dsp:sp>
    <dsp:sp modelId="{6FE6D47E-F588-4C1B-9AD2-9B4121B2E564}">
      <dsp:nvSpPr>
        <dsp:cNvPr id="0" name=""/>
        <dsp:cNvSpPr/>
      </dsp:nvSpPr>
      <dsp:spPr>
        <a:xfrm rot="5400000">
          <a:off x="89648" y="926090"/>
          <a:ext cx="929062" cy="710468"/>
        </a:xfrm>
        <a:prstGeom prst="chevron">
          <a:avLst/>
        </a:prstGeom>
        <a:solidFill>
          <a:schemeClr val="accent3">
            <a:hueOff val="-939320"/>
            <a:satOff val="2415"/>
            <a:lumOff val="-6177"/>
            <a:alphaOff val="0"/>
          </a:schemeClr>
        </a:solidFill>
        <a:ln w="10000" cap="flat" cmpd="sng" algn="ctr">
          <a:solidFill>
            <a:schemeClr val="accent3">
              <a:hueOff val="-939320"/>
              <a:satOff val="2415"/>
              <a:lumOff val="-6177"/>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itchFamily="18" charset="0"/>
              <a:cs typeface="Times New Roman" pitchFamily="18" charset="0"/>
            </a:rPr>
            <a:t>Clean India </a:t>
          </a:r>
          <a:endParaRPr lang="en-IN" sz="1800" kern="1200" dirty="0">
            <a:latin typeface="Times New Roman" pitchFamily="18" charset="0"/>
            <a:cs typeface="Times New Roman" pitchFamily="18" charset="0"/>
          </a:endParaRPr>
        </a:p>
      </dsp:txBody>
      <dsp:txXfrm rot="-5400000">
        <a:off x="198945" y="1172027"/>
        <a:ext cx="710468" cy="218594"/>
      </dsp:txXfrm>
    </dsp:sp>
    <dsp:sp modelId="{57D27D50-3930-4B9A-88C3-7E8F3393115E}">
      <dsp:nvSpPr>
        <dsp:cNvPr id="0" name=""/>
        <dsp:cNvSpPr/>
      </dsp:nvSpPr>
      <dsp:spPr>
        <a:xfrm rot="5400000">
          <a:off x="4658428" y="-2531887"/>
          <a:ext cx="603890" cy="7301252"/>
        </a:xfrm>
        <a:prstGeom prst="round2SameRect">
          <a:avLst/>
        </a:prstGeom>
        <a:solidFill>
          <a:schemeClr val="lt1">
            <a:alpha val="90000"/>
            <a:hueOff val="0"/>
            <a:satOff val="0"/>
            <a:lumOff val="0"/>
            <a:alphaOff val="0"/>
          </a:schemeClr>
        </a:solidFill>
        <a:ln w="10000" cap="flat" cmpd="sng" algn="ctr">
          <a:solidFill>
            <a:schemeClr val="accent3">
              <a:hueOff val="-939320"/>
              <a:satOff val="2415"/>
              <a:lumOff val="-6177"/>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Cost of a bamboo toilet – Rs 14,000</a:t>
          </a:r>
        </a:p>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Lasts for 35-40 years</a:t>
          </a:r>
        </a:p>
      </dsp:txBody>
      <dsp:txXfrm rot="-5400000">
        <a:off x="1309748" y="846272"/>
        <a:ext cx="7271773" cy="544932"/>
      </dsp:txXfrm>
    </dsp:sp>
    <dsp:sp modelId="{5C9A300A-F977-42D0-AF37-AF6F76547A0D}">
      <dsp:nvSpPr>
        <dsp:cNvPr id="0" name=""/>
        <dsp:cNvSpPr/>
      </dsp:nvSpPr>
      <dsp:spPr>
        <a:xfrm rot="5400000">
          <a:off x="123918" y="1706300"/>
          <a:ext cx="929062" cy="779008"/>
        </a:xfrm>
        <a:prstGeom prst="chevron">
          <a:avLst/>
        </a:prstGeom>
        <a:solidFill>
          <a:schemeClr val="accent3">
            <a:hueOff val="-1878639"/>
            <a:satOff val="4829"/>
            <a:lumOff val="-12354"/>
            <a:alphaOff val="0"/>
          </a:schemeClr>
        </a:solidFill>
        <a:ln w="10000" cap="flat" cmpd="sng" algn="ctr">
          <a:solidFill>
            <a:schemeClr val="accent3">
              <a:hueOff val="-1878639"/>
              <a:satOff val="4829"/>
              <a:lumOff val="-12354"/>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itchFamily="18" charset="0"/>
              <a:cs typeface="Times New Roman" pitchFamily="18" charset="0"/>
            </a:rPr>
            <a:t>Housing Mission</a:t>
          </a:r>
          <a:endParaRPr lang="en-IN" sz="1600" kern="1200" dirty="0">
            <a:latin typeface="Times New Roman" pitchFamily="18" charset="0"/>
            <a:cs typeface="Times New Roman" pitchFamily="18" charset="0"/>
          </a:endParaRPr>
        </a:p>
      </dsp:txBody>
      <dsp:txXfrm rot="-5400000">
        <a:off x="198945" y="2020777"/>
        <a:ext cx="779008" cy="150054"/>
      </dsp:txXfrm>
    </dsp:sp>
    <dsp:sp modelId="{2B41EA7A-7A3C-4194-A51C-80679FE4748E}">
      <dsp:nvSpPr>
        <dsp:cNvPr id="0" name=""/>
        <dsp:cNvSpPr/>
      </dsp:nvSpPr>
      <dsp:spPr>
        <a:xfrm rot="5400000">
          <a:off x="4682371" y="-1744682"/>
          <a:ext cx="603890" cy="7377770"/>
        </a:xfrm>
        <a:prstGeom prst="round2SameRect">
          <a:avLst/>
        </a:prstGeom>
        <a:solidFill>
          <a:schemeClr val="lt1">
            <a:alpha val="90000"/>
            <a:hueOff val="0"/>
            <a:satOff val="0"/>
            <a:lumOff val="0"/>
            <a:alphaOff val="0"/>
          </a:schemeClr>
        </a:solidFill>
        <a:ln w="10000" cap="flat" cmpd="sng" algn="ctr">
          <a:solidFill>
            <a:schemeClr val="accent3">
              <a:hueOff val="-1878639"/>
              <a:satOff val="4829"/>
              <a:lumOff val="-12354"/>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Tensile strength of bamboo – 350-500 </a:t>
          </a:r>
          <a:r>
            <a:rPr lang="en-IN" sz="2000" kern="1200" dirty="0" err="1">
              <a:latin typeface="Times New Roman" pitchFamily="18" charset="0"/>
              <a:cs typeface="Times New Roman" pitchFamily="18" charset="0"/>
            </a:rPr>
            <a:t>Mpa</a:t>
          </a:r>
          <a:r>
            <a:rPr lang="en-IN" sz="2000" kern="1200" dirty="0">
              <a:latin typeface="Times New Roman" pitchFamily="18" charset="0"/>
              <a:cs typeface="Times New Roman" pitchFamily="18" charset="0"/>
            </a:rPr>
            <a:t> (&gt; mild steel)</a:t>
          </a:r>
        </a:p>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Rs 1.25 lakh per house of 400 </a:t>
          </a:r>
          <a:r>
            <a:rPr lang="en-IN" sz="2000" kern="1200" dirty="0" err="1">
              <a:latin typeface="Times New Roman" pitchFamily="18" charset="0"/>
              <a:cs typeface="Times New Roman" pitchFamily="18" charset="0"/>
            </a:rPr>
            <a:t>sq</a:t>
          </a:r>
          <a:r>
            <a:rPr lang="en-IN" sz="2000" kern="1200" dirty="0">
              <a:latin typeface="Times New Roman" pitchFamily="18" charset="0"/>
              <a:cs typeface="Times New Roman" pitchFamily="18" charset="0"/>
            </a:rPr>
            <a:t> ft</a:t>
          </a:r>
        </a:p>
      </dsp:txBody>
      <dsp:txXfrm rot="-5400000">
        <a:off x="1295432" y="1671736"/>
        <a:ext cx="7348291" cy="544932"/>
      </dsp:txXfrm>
    </dsp:sp>
    <dsp:sp modelId="{120424DE-AD68-4E38-AF42-32F3CAC88ABB}">
      <dsp:nvSpPr>
        <dsp:cNvPr id="0" name=""/>
        <dsp:cNvSpPr/>
      </dsp:nvSpPr>
      <dsp:spPr>
        <a:xfrm rot="5400000">
          <a:off x="119333" y="2566164"/>
          <a:ext cx="929062" cy="769838"/>
        </a:xfrm>
        <a:prstGeom prst="chevron">
          <a:avLst/>
        </a:prstGeom>
        <a:solidFill>
          <a:schemeClr val="accent3">
            <a:hueOff val="-2817959"/>
            <a:satOff val="7244"/>
            <a:lumOff val="-18531"/>
            <a:alphaOff val="0"/>
          </a:schemeClr>
        </a:solidFill>
        <a:ln w="10000" cap="flat" cmpd="sng" algn="ctr">
          <a:solidFill>
            <a:schemeClr val="accent3">
              <a:hueOff val="-2817959"/>
              <a:satOff val="7244"/>
              <a:lumOff val="-18531"/>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itchFamily="18" charset="0"/>
              <a:cs typeface="Times New Roman" pitchFamily="18" charset="0"/>
            </a:rPr>
            <a:t>Green India Mission</a:t>
          </a:r>
          <a:endParaRPr lang="en-IN" sz="1600" kern="1200" dirty="0">
            <a:latin typeface="Times New Roman" pitchFamily="18" charset="0"/>
            <a:cs typeface="Times New Roman" pitchFamily="18" charset="0"/>
          </a:endParaRPr>
        </a:p>
      </dsp:txBody>
      <dsp:txXfrm rot="-5400000">
        <a:off x="198945" y="2871471"/>
        <a:ext cx="769838" cy="159224"/>
      </dsp:txXfrm>
    </dsp:sp>
    <dsp:sp modelId="{0AE4B30E-BDB5-4045-99EF-BCE02D67BC78}">
      <dsp:nvSpPr>
        <dsp:cNvPr id="0" name=""/>
        <dsp:cNvSpPr/>
      </dsp:nvSpPr>
      <dsp:spPr>
        <a:xfrm rot="5400000">
          <a:off x="4667420" y="-890219"/>
          <a:ext cx="685488" cy="7357434"/>
        </a:xfrm>
        <a:prstGeom prst="round2SameRect">
          <a:avLst/>
        </a:prstGeom>
        <a:solidFill>
          <a:schemeClr val="lt1">
            <a:alpha val="90000"/>
            <a:hueOff val="0"/>
            <a:satOff val="0"/>
            <a:lumOff val="0"/>
            <a:alphaOff val="0"/>
          </a:schemeClr>
        </a:solidFill>
        <a:ln w="10000" cap="flat" cmpd="sng" algn="ctr">
          <a:solidFill>
            <a:schemeClr val="accent3">
              <a:hueOff val="-2817959"/>
              <a:satOff val="7244"/>
              <a:lumOff val="-18531"/>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1.5 million Ha forest is degraded every year</a:t>
          </a:r>
        </a:p>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NBM can converge with GIM for </a:t>
          </a:r>
          <a:r>
            <a:rPr lang="en-IN" sz="2000" kern="1200" dirty="0" err="1">
              <a:latin typeface="Times New Roman" pitchFamily="18" charset="0"/>
              <a:cs typeface="Times New Roman" pitchFamily="18" charset="0"/>
            </a:rPr>
            <a:t>afforestation</a:t>
          </a:r>
          <a:r>
            <a:rPr lang="en-IN" sz="2000" kern="1200" dirty="0">
              <a:latin typeface="Times New Roman" pitchFamily="18" charset="0"/>
              <a:cs typeface="Times New Roman" pitchFamily="18" charset="0"/>
            </a:rPr>
            <a:t> target of 5 m Ha </a:t>
          </a:r>
        </a:p>
      </dsp:txBody>
      <dsp:txXfrm rot="-5400000">
        <a:off x="1331448" y="2479216"/>
        <a:ext cx="7323971" cy="618562"/>
      </dsp:txXfrm>
    </dsp:sp>
    <dsp:sp modelId="{338BDA70-27A1-4A40-8B11-F3404198FD74}">
      <dsp:nvSpPr>
        <dsp:cNvPr id="0" name=""/>
        <dsp:cNvSpPr/>
      </dsp:nvSpPr>
      <dsp:spPr>
        <a:xfrm rot="5400000">
          <a:off x="108014" y="3453378"/>
          <a:ext cx="929062" cy="766007"/>
        </a:xfrm>
        <a:prstGeom prst="chevron">
          <a:avLst/>
        </a:prstGeom>
        <a:solidFill>
          <a:schemeClr val="accent3">
            <a:hueOff val="-3757278"/>
            <a:satOff val="9658"/>
            <a:lumOff val="-24708"/>
            <a:alphaOff val="0"/>
          </a:schemeClr>
        </a:solidFill>
        <a:ln w="10000" cap="flat" cmpd="sng" algn="ctr">
          <a:solidFill>
            <a:schemeClr val="accent3">
              <a:hueOff val="-3757278"/>
              <a:satOff val="9658"/>
              <a:lumOff val="-24708"/>
              <a:alphaOff val="0"/>
            </a:schemeClr>
          </a:solidFill>
          <a:prstDash val="solid"/>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imes New Roman" pitchFamily="18" charset="0"/>
              <a:cs typeface="Times New Roman" pitchFamily="18" charset="0"/>
            </a:rPr>
            <a:t>Inclusive Growth</a:t>
          </a:r>
          <a:endParaRPr lang="en-IN" sz="1600" kern="1200" dirty="0">
            <a:latin typeface="Times New Roman" pitchFamily="18" charset="0"/>
            <a:cs typeface="Times New Roman" pitchFamily="18" charset="0"/>
          </a:endParaRPr>
        </a:p>
      </dsp:txBody>
      <dsp:txXfrm rot="-5400000">
        <a:off x="189542" y="3754855"/>
        <a:ext cx="766007" cy="163055"/>
      </dsp:txXfrm>
    </dsp:sp>
    <dsp:sp modelId="{BA13B51C-0A0F-4501-8164-5E51BE4A037D}">
      <dsp:nvSpPr>
        <dsp:cNvPr id="0" name=""/>
        <dsp:cNvSpPr/>
      </dsp:nvSpPr>
      <dsp:spPr>
        <a:xfrm rot="5400000">
          <a:off x="4583575" y="43875"/>
          <a:ext cx="825875" cy="7340186"/>
        </a:xfrm>
        <a:prstGeom prst="round2SameRect">
          <a:avLst/>
        </a:prstGeom>
        <a:solidFill>
          <a:schemeClr val="lt1">
            <a:alpha val="90000"/>
            <a:hueOff val="0"/>
            <a:satOff val="0"/>
            <a:lumOff val="0"/>
            <a:alphaOff val="0"/>
          </a:schemeClr>
        </a:solidFill>
        <a:ln w="10000" cap="flat" cmpd="sng" algn="ctr">
          <a:solidFill>
            <a:schemeClr val="accent3">
              <a:hueOff val="-3757278"/>
              <a:satOff val="9658"/>
              <a:lumOff val="-24708"/>
              <a:alphaOff val="0"/>
            </a:schemeClr>
          </a:solidFill>
          <a:prstDash val="solid"/>
        </a:ln>
        <a:effectLst>
          <a:outerShdw blurRad="38100" dist="300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Social inclusion – Parity of wages of 43% women artisans  </a:t>
          </a:r>
        </a:p>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Financial inclusion – Plantation can generate 97.2 m man days             ~ 4860 m wages earning in cottage industry annually </a:t>
          </a:r>
        </a:p>
      </dsp:txBody>
      <dsp:txXfrm rot="-5400000">
        <a:off x="1326420" y="3341346"/>
        <a:ext cx="7299870" cy="74524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A8ADFD5B-A66C-449C-B6E8-FB716D07777D}" type="datetimeFigureOut">
              <a:rPr lang="en-US" smtClean="0"/>
              <a:pPr/>
              <a:t>6/4/2021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CA5D3BF3-D352-46FC-8343-31F56E6730EA}" type="slidenum">
              <a:rPr lang="en-US" smtClean="0"/>
              <a:pPr/>
              <a:t>‹#›</a:t>
            </a:fld>
            <a:endParaRPr lang="en-US"/>
          </a:p>
        </p:txBody>
      </p:sp>
    </p:spTree>
    <p:extLst>
      <p:ext uri="{BB962C8B-B14F-4D97-AF65-F5344CB8AC3E}">
        <p14:creationId xmlns:p14="http://schemas.microsoft.com/office/powerpoint/2010/main" val="3141630616"/>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r>
              <a:rPr lang="en-US" dirty="0"/>
              <a:t>Good evening and welcome. Thanks to INBAR team, specially Dr </a:t>
            </a:r>
            <a:r>
              <a:rPr lang="en-US" dirty="0" err="1"/>
              <a:t>Subramony</a:t>
            </a:r>
            <a:r>
              <a:rPr lang="en-US" dirty="0"/>
              <a:t> for proving this unique opportunity to share my little knowledge with the Bamboo experts of world. Although the subject is close to my heart, I understand I am sailing a small boat in the vast ocean of bamboo sector.</a:t>
            </a:r>
          </a:p>
        </p:txBody>
      </p:sp>
      <p:sp>
        <p:nvSpPr>
          <p:cNvPr id="4" name="Rectangle 3"/>
          <p:cNvSpPr>
            <a:spLocks noGrp="1"/>
          </p:cNvSpPr>
          <p:nvPr>
            <p:ph type="sldNum" sz="quarter" idx="10"/>
          </p:nvPr>
        </p:nvSpPr>
        <p:spPr/>
        <p:txBody>
          <a:bodyPr/>
          <a:lstStyle/>
          <a:p>
            <a:fld id="{CA5D3BF3-D352-46FC-8343-31F56E6730EA}" type="slidenum">
              <a:rPr lang="en-US" smtClean="0"/>
              <a:pPr/>
              <a:t>1</a:t>
            </a:fld>
            <a:endParaRPr lang="en-US"/>
          </a:p>
        </p:txBody>
      </p:sp>
    </p:spTree>
    <p:extLst>
      <p:ext uri="{BB962C8B-B14F-4D97-AF65-F5344CB8AC3E}">
        <p14:creationId xmlns:p14="http://schemas.microsoft.com/office/powerpoint/2010/main" val="2078563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As compared to China, although India has more than double the bamboo area, but the production is very low, so output is very low.</a:t>
            </a:r>
          </a:p>
        </p:txBody>
      </p:sp>
      <p:sp>
        <p:nvSpPr>
          <p:cNvPr id="4" name="Slide Number Placeholder 3"/>
          <p:cNvSpPr>
            <a:spLocks noGrp="1"/>
          </p:cNvSpPr>
          <p:nvPr>
            <p:ph type="sldNum" sz="quarter" idx="10"/>
          </p:nvPr>
        </p:nvSpPr>
        <p:spPr/>
        <p:txBody>
          <a:bodyPr/>
          <a:lstStyle/>
          <a:p>
            <a:fld id="{958CF48A-ED8D-4C30-9F4E-A2185AE3213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Madhya Pradesh state has the largest bamboo bearing</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11</a:t>
            </a:fld>
            <a:endParaRPr lang="en-US"/>
          </a:p>
        </p:txBody>
      </p:sp>
    </p:spTree>
    <p:extLst>
      <p:ext uri="{BB962C8B-B14F-4D97-AF65-F5344CB8AC3E}">
        <p14:creationId xmlns:p14="http://schemas.microsoft.com/office/powerpoint/2010/main" val="2899624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per Forest Survey of India report, India’s Bamboo forests spread is around 16 m ha, which is 22 % of forest cover. India has around 136 bamboo species.</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12</a:t>
            </a:fld>
            <a:endParaRPr lang="en-US"/>
          </a:p>
        </p:txBody>
      </p:sp>
    </p:spTree>
    <p:extLst>
      <p:ext uri="{BB962C8B-B14F-4D97-AF65-F5344CB8AC3E}">
        <p14:creationId xmlns:p14="http://schemas.microsoft.com/office/powerpoint/2010/main" val="3161008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Bamboo area outside forests is 3.29 m ha. The huge supply demand gap provides an extensive opportunity for bamboo based development.</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13</a:t>
            </a:fld>
            <a:endParaRPr lang="en-US"/>
          </a:p>
        </p:txBody>
      </p:sp>
    </p:spTree>
    <p:extLst>
      <p:ext uri="{BB962C8B-B14F-4D97-AF65-F5344CB8AC3E}">
        <p14:creationId xmlns:p14="http://schemas.microsoft.com/office/powerpoint/2010/main" val="1453512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Presently, NE with around 28 % of bamboo area contributes around 66 % of growing stock</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14</a:t>
            </a:fld>
            <a:endParaRPr lang="en-US"/>
          </a:p>
        </p:txBody>
      </p:sp>
    </p:spTree>
    <p:extLst>
      <p:ext uri="{BB962C8B-B14F-4D97-AF65-F5344CB8AC3E}">
        <p14:creationId xmlns:p14="http://schemas.microsoft.com/office/powerpoint/2010/main" val="3221949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http://www.tradingeconomics.com/india/gdp – 1876.8 trillion dollar</a:t>
            </a:r>
          </a:p>
        </p:txBody>
      </p:sp>
      <p:sp>
        <p:nvSpPr>
          <p:cNvPr id="4" name="Slide Number Placeholder 3"/>
          <p:cNvSpPr>
            <a:spLocks noGrp="1"/>
          </p:cNvSpPr>
          <p:nvPr>
            <p:ph type="sldNum" sz="quarter" idx="10"/>
          </p:nvPr>
        </p:nvSpPr>
        <p:spPr/>
        <p:txBody>
          <a:bodyPr/>
          <a:lstStyle/>
          <a:p>
            <a:fld id="{958CF48A-ED8D-4C30-9F4E-A2185AE32137}"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28</a:t>
            </a:fld>
            <a:endParaRPr lang="en-US"/>
          </a:p>
        </p:txBody>
      </p:sp>
    </p:spTree>
    <p:extLst>
      <p:ext uri="{BB962C8B-B14F-4D97-AF65-F5344CB8AC3E}">
        <p14:creationId xmlns:p14="http://schemas.microsoft.com/office/powerpoint/2010/main" val="2507635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30</a:t>
            </a:fld>
            <a:endParaRPr lang="en-US"/>
          </a:p>
        </p:txBody>
      </p:sp>
    </p:spTree>
    <p:extLst>
      <p:ext uri="{BB962C8B-B14F-4D97-AF65-F5344CB8AC3E}">
        <p14:creationId xmlns:p14="http://schemas.microsoft.com/office/powerpoint/2010/main" val="2078563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Bamboo development has been considered as a significant tool to fulfil India’s commitment towards SDGs by creating an additional carbon sink </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31</a:t>
            </a:fld>
            <a:endParaRPr lang="en-US"/>
          </a:p>
        </p:txBody>
      </p:sp>
    </p:spTree>
    <p:extLst>
      <p:ext uri="{BB962C8B-B14F-4D97-AF65-F5344CB8AC3E}">
        <p14:creationId xmlns:p14="http://schemas.microsoft.com/office/powerpoint/2010/main" val="96431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5588E9B-140D-4843-9212-4C749D695BF5}" type="slidenum">
              <a:rPr lang="en-US" smtClean="0">
                <a:latin typeface="Arial" pitchFamily="34" charset="0"/>
              </a:rPr>
              <a:pPr/>
              <a:t>47</a:t>
            </a:fld>
            <a:endParaRPr lang="en-US">
              <a:latin typeface="Arial" pitchFamily="34" charset="0"/>
            </a:endParaRPr>
          </a:p>
        </p:txBody>
      </p:sp>
      <p:sp>
        <p:nvSpPr>
          <p:cNvPr id="74755"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89720" tIns="44859" rIns="89720" bIns="44859" anchor="b"/>
          <a:lstStyle/>
          <a:p>
            <a:pPr algn="r" defTabSz="896938"/>
            <a:fld id="{93ACE1CA-8DA3-4DEA-AEEA-B7DF3FF1769A}" type="slidenum">
              <a:rPr lang="es-ES" sz="1100"/>
              <a:pPr algn="r" defTabSz="896938"/>
              <a:t>47</a:t>
            </a:fld>
            <a:endParaRPr lang="es-ES" sz="1100"/>
          </a:p>
        </p:txBody>
      </p:sp>
      <p:sp>
        <p:nvSpPr>
          <p:cNvPr id="74756" name="Rectangle 2"/>
          <p:cNvSpPr>
            <a:spLocks noGrp="1" noRot="1" noChangeAspect="1" noChangeArrowheads="1" noTextEdit="1"/>
          </p:cNvSpPr>
          <p:nvPr>
            <p:ph type="sldImg"/>
          </p:nvPr>
        </p:nvSpPr>
        <p:spPr>
          <a:xfrm>
            <a:off x="1144588" y="684213"/>
            <a:ext cx="4572000" cy="3429000"/>
          </a:xfrm>
          <a:ln/>
        </p:spPr>
      </p:sp>
      <p:sp>
        <p:nvSpPr>
          <p:cNvPr id="74757" name="Rectangle 3"/>
          <p:cNvSpPr>
            <a:spLocks noGrp="1" noChangeArrowheads="1"/>
          </p:cNvSpPr>
          <p:nvPr>
            <p:ph type="body" idx="1"/>
          </p:nvPr>
        </p:nvSpPr>
        <p:spPr>
          <a:xfrm>
            <a:off x="685800" y="4343400"/>
            <a:ext cx="5486400" cy="4116388"/>
          </a:xfrm>
          <a:noFill/>
          <a:ln/>
        </p:spPr>
        <p:txBody>
          <a:bodyPr lIns="89720" tIns="44859" rIns="89720" bIns="44859"/>
          <a:lstStyle/>
          <a:p>
            <a:pPr eaLnBrk="1" hangingPunct="1"/>
            <a:endParaRPr 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present scenario of global COVID crisis, I look at bamboo as a potential solution for post </a:t>
            </a:r>
            <a:r>
              <a:rPr lang="en-US" dirty="0" err="1"/>
              <a:t>covid</a:t>
            </a:r>
            <a:r>
              <a:rPr lang="en-US" dirty="0"/>
              <a:t> crisis </a:t>
            </a:r>
            <a:r>
              <a:rPr lang="en-US" dirty="0" err="1"/>
              <a:t>mitiagation</a:t>
            </a:r>
            <a:r>
              <a:rPr lang="en-US" dirty="0"/>
              <a:t> at community level.</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2</a:t>
            </a:fld>
            <a:endParaRPr lang="en-US"/>
          </a:p>
        </p:txBody>
      </p:sp>
    </p:spTree>
    <p:extLst>
      <p:ext uri="{BB962C8B-B14F-4D97-AF65-F5344CB8AC3E}">
        <p14:creationId xmlns:p14="http://schemas.microsoft.com/office/powerpoint/2010/main" val="362498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DDCA9BE-3B05-4CE1-8A98-53BAE4886C68}" type="slidenum">
              <a:rPr lang="en-US" smtClean="0">
                <a:latin typeface="Arial" pitchFamily="34" charset="0"/>
              </a:rPr>
              <a:pPr/>
              <a:t>49</a:t>
            </a:fld>
            <a:endParaRPr lang="en-US">
              <a:latin typeface="Arial" pitchFamily="34" charset="0"/>
            </a:endParaRPr>
          </a:p>
        </p:txBody>
      </p:sp>
      <p:sp>
        <p:nvSpPr>
          <p:cNvPr id="76803"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89720" tIns="44859" rIns="89720" bIns="44859" anchor="b"/>
          <a:lstStyle/>
          <a:p>
            <a:pPr algn="r" defTabSz="896938"/>
            <a:fld id="{8A9D5117-FF15-46F7-B634-FF49A1AD3767}" type="slidenum">
              <a:rPr lang="es-ES" sz="1100"/>
              <a:pPr algn="r" defTabSz="896938"/>
              <a:t>49</a:t>
            </a:fld>
            <a:endParaRPr lang="es-ES" sz="1100"/>
          </a:p>
        </p:txBody>
      </p:sp>
      <p:sp>
        <p:nvSpPr>
          <p:cNvPr id="76804" name="Rectangle 2"/>
          <p:cNvSpPr>
            <a:spLocks noGrp="1" noRot="1" noChangeAspect="1" noChangeArrowheads="1" noTextEdit="1"/>
          </p:cNvSpPr>
          <p:nvPr>
            <p:ph type="sldImg"/>
          </p:nvPr>
        </p:nvSpPr>
        <p:spPr>
          <a:xfrm>
            <a:off x="382588" y="684213"/>
            <a:ext cx="6096000" cy="3429000"/>
          </a:xfrm>
          <a:ln/>
        </p:spPr>
      </p:sp>
      <p:sp>
        <p:nvSpPr>
          <p:cNvPr id="76805" name="Rectangle 3"/>
          <p:cNvSpPr>
            <a:spLocks noGrp="1" noChangeArrowheads="1"/>
          </p:cNvSpPr>
          <p:nvPr>
            <p:ph type="body" idx="1"/>
          </p:nvPr>
        </p:nvSpPr>
        <p:spPr>
          <a:xfrm>
            <a:off x="685800" y="4343400"/>
            <a:ext cx="5486400" cy="4116388"/>
          </a:xfrm>
          <a:noFill/>
          <a:ln/>
        </p:spPr>
        <p:txBody>
          <a:bodyPr lIns="89720" tIns="44859" rIns="89720" bIns="44859"/>
          <a:lstStyle/>
          <a:p>
            <a:pPr eaLnBrk="1" hangingPunct="1"/>
            <a:endParaRPr 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IN"/>
          </a:p>
        </p:txBody>
      </p:sp>
      <p:sp>
        <p:nvSpPr>
          <p:cNvPr id="54276" name="Slide Number Placeholder 3"/>
          <p:cNvSpPr>
            <a:spLocks noGrp="1"/>
          </p:cNvSpPr>
          <p:nvPr>
            <p:ph type="sldNum" sz="quarter" idx="5"/>
          </p:nvPr>
        </p:nvSpPr>
        <p:spPr>
          <a:noFill/>
        </p:spPr>
        <p:txBody>
          <a:bodyPr/>
          <a:lstStyle/>
          <a:p>
            <a:fld id="{54BC35C6-FADC-48F7-9C91-459AA3812FDE}" type="slidenum">
              <a:rPr lang="en-US" smtClean="0"/>
              <a:pPr/>
              <a:t>56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D21E8F-F7ED-45EC-9899-206D173684F7}" type="slidenum">
              <a:rPr lang="en-IN" smtClean="0"/>
              <a:pPr/>
              <a:t>57</a:t>
            </a:fld>
            <a:endParaRPr lang="en-IN"/>
          </a:p>
        </p:txBody>
      </p:sp>
    </p:spTree>
    <p:extLst>
      <p:ext uri="{BB962C8B-B14F-4D97-AF65-F5344CB8AC3E}">
        <p14:creationId xmlns:p14="http://schemas.microsoft.com/office/powerpoint/2010/main" val="3415211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IN"/>
          </a:p>
        </p:txBody>
      </p:sp>
      <p:sp>
        <p:nvSpPr>
          <p:cNvPr id="63492" name="Slide Number Placeholder 3"/>
          <p:cNvSpPr>
            <a:spLocks noGrp="1"/>
          </p:cNvSpPr>
          <p:nvPr>
            <p:ph type="sldNum" sz="quarter" idx="5"/>
          </p:nvPr>
        </p:nvSpPr>
        <p:spPr>
          <a:noFill/>
        </p:spPr>
        <p:txBody>
          <a:bodyPr/>
          <a:lstStyle/>
          <a:p>
            <a:fld id="{949192F8-2A17-4D94-A261-7CA4623B70FF}" type="slidenum">
              <a:rPr lang="en-IN" smtClean="0"/>
              <a:pPr/>
              <a:t>59</a:t>
            </a:fld>
            <a:endParaRPr lang="en-I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IN"/>
          </a:p>
        </p:txBody>
      </p:sp>
      <p:sp>
        <p:nvSpPr>
          <p:cNvPr id="64516" name="Slide Number Placeholder 3"/>
          <p:cNvSpPr>
            <a:spLocks noGrp="1"/>
          </p:cNvSpPr>
          <p:nvPr>
            <p:ph type="sldNum" sz="quarter" idx="5"/>
          </p:nvPr>
        </p:nvSpPr>
        <p:spPr>
          <a:noFill/>
        </p:spPr>
        <p:txBody>
          <a:bodyPr/>
          <a:lstStyle/>
          <a:p>
            <a:fld id="{B1D13FAC-7DF3-4F6C-AA1A-32793BE4B484}" type="slidenum">
              <a:rPr lang="en-IN" smtClean="0"/>
              <a:pPr/>
              <a:t>60</a:t>
            </a:fld>
            <a:endParaRPr lang="en-I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AED21E8F-F7ED-45EC-9899-206D173684F7}" type="slidenum">
              <a:rPr lang="en-IN" smtClean="0"/>
              <a:pPr/>
              <a:t>61</a:t>
            </a:fld>
            <a:endParaRPr lang="en-I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IN"/>
          </a:p>
        </p:txBody>
      </p:sp>
      <p:sp>
        <p:nvSpPr>
          <p:cNvPr id="61444" name="Slide Number Placeholder 3"/>
          <p:cNvSpPr>
            <a:spLocks noGrp="1"/>
          </p:cNvSpPr>
          <p:nvPr>
            <p:ph type="sldNum" sz="quarter" idx="5"/>
          </p:nvPr>
        </p:nvSpPr>
        <p:spPr>
          <a:noFill/>
        </p:spPr>
        <p:txBody>
          <a:bodyPr/>
          <a:lstStyle/>
          <a:p>
            <a:fld id="{8E448809-2D03-470B-8AC0-C80390146A7E}" type="slidenum">
              <a:rPr lang="en-IN" smtClean="0"/>
              <a:pPr/>
              <a:t>62</a:t>
            </a:fld>
            <a:endParaRPr lang="en-I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1D0B6C2D-0DBD-474A-BE83-0999125F976B}" type="slidenum">
              <a:rPr lang="zh-CN" altLang="en-US" smtClean="0">
                <a:latin typeface="Arial" charset="0"/>
              </a:rPr>
              <a:pPr/>
              <a:t>71</a:t>
            </a:fld>
            <a:endParaRPr lang="en-US" altLang="zh-CN">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149</a:t>
            </a:fld>
            <a:endParaRPr lang="en-US"/>
          </a:p>
        </p:txBody>
      </p:sp>
    </p:spTree>
    <p:extLst>
      <p:ext uri="{BB962C8B-B14F-4D97-AF65-F5344CB8AC3E}">
        <p14:creationId xmlns:p14="http://schemas.microsoft.com/office/powerpoint/2010/main" val="3811614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160</a:t>
            </a:fld>
            <a:endParaRPr lang="en-US"/>
          </a:p>
        </p:txBody>
      </p:sp>
    </p:spTree>
    <p:extLst>
      <p:ext uri="{BB962C8B-B14F-4D97-AF65-F5344CB8AC3E}">
        <p14:creationId xmlns:p14="http://schemas.microsoft.com/office/powerpoint/2010/main" val="913603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&amp; other experts indicate that now we have to find solutions to live with the virus. Bamboo can provide the 3 Es solutions to combat this crisis - </a:t>
            </a:r>
            <a:r>
              <a:rPr lang="en-IN" dirty="0"/>
              <a:t>Employment (livelihoods); Entrepreneurship (Jobs / Occupations); Enterprise (Businesses). For Indian Prime Minister’s vision of Local – Vocal – Global &amp; Self Reliant India Mission, bamboo is the most appropriate commodity. The entire chain of custody – the natural resource, bamboo; the human resource, the artisans; technology, machinery &amp; tool; and the market, are in place, just a trigger is needed.    </a:t>
            </a:r>
          </a:p>
        </p:txBody>
      </p:sp>
      <p:sp>
        <p:nvSpPr>
          <p:cNvPr id="4" name="Slide Number Placeholder 3"/>
          <p:cNvSpPr>
            <a:spLocks noGrp="1"/>
          </p:cNvSpPr>
          <p:nvPr>
            <p:ph type="sldNum" sz="quarter" idx="5"/>
          </p:nvPr>
        </p:nvSpPr>
        <p:spPr/>
        <p:txBody>
          <a:bodyPr/>
          <a:lstStyle/>
          <a:p>
            <a:fld id="{CA5D3BF3-D352-46FC-8343-31F56E6730EA}" type="slidenum">
              <a:rPr lang="en-US" smtClean="0"/>
              <a:pPr/>
              <a:t>3</a:t>
            </a:fld>
            <a:endParaRPr lang="en-US"/>
          </a:p>
        </p:txBody>
      </p:sp>
    </p:spTree>
    <p:extLst>
      <p:ext uri="{BB962C8B-B14F-4D97-AF65-F5344CB8AC3E}">
        <p14:creationId xmlns:p14="http://schemas.microsoft.com/office/powerpoint/2010/main" val="2011292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164</a:t>
            </a:fld>
            <a:endParaRPr lang="en-US"/>
          </a:p>
        </p:txBody>
      </p:sp>
    </p:spTree>
    <p:extLst>
      <p:ext uri="{BB962C8B-B14F-4D97-AF65-F5344CB8AC3E}">
        <p14:creationId xmlns:p14="http://schemas.microsoft.com/office/powerpoint/2010/main" val="3953714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http://agritech.tnau.ac.in/forestry/forestry_faq_bamboo.html</a:t>
            </a:r>
          </a:p>
          <a:p>
            <a:endParaRPr lang="en-IN" dirty="0"/>
          </a:p>
          <a:p>
            <a:r>
              <a:rPr lang="en-IN" dirty="0"/>
              <a:t>https://www.nabard.org/pdf/BAMBOO.pdf</a:t>
            </a:r>
          </a:p>
          <a:p>
            <a:endParaRPr lang="en-IN" dirty="0"/>
          </a:p>
          <a:p>
            <a:r>
              <a:rPr lang="en-IN" dirty="0"/>
              <a:t>http://www.fao.org/docrep/ARTICLE/WFC/XII/0757-A1.HTM</a:t>
            </a:r>
          </a:p>
        </p:txBody>
      </p:sp>
      <p:sp>
        <p:nvSpPr>
          <p:cNvPr id="4" name="Slide Number Placeholder 3"/>
          <p:cNvSpPr>
            <a:spLocks noGrp="1"/>
          </p:cNvSpPr>
          <p:nvPr>
            <p:ph type="sldNum" sz="quarter" idx="10"/>
          </p:nvPr>
        </p:nvSpPr>
        <p:spPr/>
        <p:txBody>
          <a:bodyPr/>
          <a:lstStyle/>
          <a:p>
            <a:fld id="{958CF48A-ED8D-4C30-9F4E-A2185AE32137}" type="slidenum">
              <a:rPr lang="en-US" smtClean="0"/>
              <a:pPr/>
              <a:t>172</a:t>
            </a:fld>
            <a:endParaRPr lang="en-US"/>
          </a:p>
        </p:txBody>
      </p:sp>
    </p:spTree>
    <p:extLst>
      <p:ext uri="{BB962C8B-B14F-4D97-AF65-F5344CB8AC3E}">
        <p14:creationId xmlns:p14="http://schemas.microsoft.com/office/powerpoint/2010/main" val="99380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versatile bamboo provides all basic needs for human existence – Food, clothe &amp; shelter</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4</a:t>
            </a:fld>
            <a:endParaRPr lang="en-US"/>
          </a:p>
        </p:txBody>
      </p:sp>
    </p:spTree>
    <p:extLst>
      <p:ext uri="{BB962C8B-B14F-4D97-AF65-F5344CB8AC3E}">
        <p14:creationId xmlns:p14="http://schemas.microsoft.com/office/powerpoint/2010/main" val="3481123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r>
              <a:rPr lang="en-US" dirty="0"/>
              <a:t>Probably bamboo is the only species with 100 % utility – every part is used.</a:t>
            </a:r>
          </a:p>
        </p:txBody>
      </p:sp>
      <p:sp>
        <p:nvSpPr>
          <p:cNvPr id="4" name="Rectangle 3"/>
          <p:cNvSpPr>
            <a:spLocks noGrp="1"/>
          </p:cNvSpPr>
          <p:nvPr>
            <p:ph type="sldNum" sz="quarter" idx="10"/>
          </p:nvPr>
        </p:nvSpPr>
        <p:spPr/>
        <p:txBody>
          <a:bodyPr/>
          <a:lstStyle/>
          <a:p>
            <a:fld id="{CA5D3BF3-D352-46FC-8343-31F56E6730EA}" type="slidenum">
              <a:rPr lang="en-US" smtClean="0"/>
              <a:pPr/>
              <a:t>5</a:t>
            </a:fld>
            <a:endParaRPr lang="en-US"/>
          </a:p>
        </p:txBody>
      </p:sp>
    </p:spTree>
    <p:extLst>
      <p:ext uri="{BB962C8B-B14F-4D97-AF65-F5344CB8AC3E}">
        <p14:creationId xmlns:p14="http://schemas.microsoft.com/office/powerpoint/2010/main" val="3981952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Bamboo is both grass &amp; tree – both agriculture &amp; forestry – a 100 % species</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6</a:t>
            </a:fld>
            <a:endParaRPr lang="en-US"/>
          </a:p>
        </p:txBody>
      </p:sp>
    </p:spTree>
    <p:extLst>
      <p:ext uri="{BB962C8B-B14F-4D97-AF65-F5344CB8AC3E}">
        <p14:creationId xmlns:p14="http://schemas.microsoft.com/office/powerpoint/2010/main" val="3705167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Globally, 80 % of bamboo resource exist in Asia, mainly China &amp; India.</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7</a:t>
            </a:fld>
            <a:endParaRPr lang="en-US"/>
          </a:p>
        </p:txBody>
      </p:sp>
    </p:spTree>
    <p:extLst>
      <p:ext uri="{BB962C8B-B14F-4D97-AF65-F5344CB8AC3E}">
        <p14:creationId xmlns:p14="http://schemas.microsoft.com/office/powerpoint/2010/main" val="658909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 contributes around 30 % of global bamboo area, 19 % production share but hardly 6 % global market share</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8</a:t>
            </a:fld>
            <a:endParaRPr lang="en-US"/>
          </a:p>
        </p:txBody>
      </p:sp>
    </p:spTree>
    <p:extLst>
      <p:ext uri="{BB962C8B-B14F-4D97-AF65-F5344CB8AC3E}">
        <p14:creationId xmlns:p14="http://schemas.microsoft.com/office/powerpoint/2010/main" val="2828108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Source TRIFED</a:t>
            </a:r>
            <a:r>
              <a:rPr lang="en-IN" baseline="0" dirty="0"/>
              <a:t> (S.S. </a:t>
            </a:r>
            <a:r>
              <a:rPr lang="en-IN" baseline="0" dirty="0" err="1"/>
              <a:t>Maiti</a:t>
            </a:r>
            <a:r>
              <a:rPr lang="en-IN" baseline="0" dirty="0"/>
              <a:t>) – production</a:t>
            </a:r>
          </a:p>
          <a:p>
            <a:endParaRPr lang="en-IN" baseline="0" dirty="0"/>
          </a:p>
          <a:p>
            <a:r>
              <a:rPr lang="en-IN" baseline="0" dirty="0"/>
              <a:t>World bamboo markets: Preliminary analysis of selected bamboo product markets, N Smith, K Key and J Marsh, 2006.  The ten product lines chosen are Handicrafts, Blinds, Bamboo Shoots, Chopsticks, Furniture, Panels and Boards, Flooring, Carpentry, Charcoal and Activated Carbon.  </a:t>
            </a:r>
          </a:p>
          <a:p>
            <a:endParaRPr lang="en-IN" dirty="0"/>
          </a:p>
          <a:p>
            <a:r>
              <a:rPr lang="en-IN" dirty="0"/>
              <a:t>UN </a:t>
            </a:r>
            <a:r>
              <a:rPr lang="en-IN" dirty="0" err="1"/>
              <a:t>comtrade</a:t>
            </a:r>
            <a:endParaRPr lang="en-IN" dirty="0"/>
          </a:p>
        </p:txBody>
      </p:sp>
      <p:sp>
        <p:nvSpPr>
          <p:cNvPr id="4" name="Slide Number Placeholder 3"/>
          <p:cNvSpPr>
            <a:spLocks noGrp="1"/>
          </p:cNvSpPr>
          <p:nvPr>
            <p:ph type="sldNum" sz="quarter" idx="10"/>
          </p:nvPr>
        </p:nvSpPr>
        <p:spPr/>
        <p:txBody>
          <a:bodyPr/>
          <a:lstStyle/>
          <a:p>
            <a:fld id="{958CF48A-ED8D-4C30-9F4E-A2185AE3213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Subtitle 8"/>
          <p:cNvSpPr>
            <a:spLocks noGrp="1"/>
          </p:cNvSpPr>
          <p:nvPr>
            <p:ph type="subTitle" idx="1"/>
          </p:nvPr>
        </p:nvSpPr>
        <p:spPr>
          <a:xfrm>
            <a:off x="2362200" y="4537528"/>
            <a:ext cx="6515100" cy="51435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28" name="Date Placeholder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extLst/>
          </a:lstStyle>
          <a:p>
            <a:pPr algn="ctr"/>
            <a:fld id="{047E157E-8DCB-4F70-A0AF-5EB586A91DD4}" type="datetime1">
              <a:rPr lang="en-US" smtClean="0">
                <a:solidFill>
                  <a:srgbClr val="FFFFFF"/>
                </a:solidFill>
              </a:rPr>
              <a:pPr algn="ctr"/>
              <a:t>6/4/2021</a:t>
            </a:fld>
            <a:endParaRPr lang="en-US" sz="2000" dirty="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a:defRPr>
                <a:solidFill>
                  <a:schemeClr val="tx2"/>
                </a:solidFill>
              </a:defRPr>
            </a:lvl1pPr>
            <a:extLst/>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a:defRPr>
                <a:solidFill>
                  <a:schemeClr val="tx2"/>
                </a:solidFill>
              </a:defRPr>
            </a:lvl1pPr>
            <a:extLst/>
          </a:lstStyle>
          <a:p>
            <a:fld id="{8F82E0A0-C266-4798-8C8F-B9F91E9DA37E}" type="slidenum">
              <a:rPr lang="en-US" smtClean="0">
                <a:solidFill>
                  <a:schemeClr val="tx2"/>
                </a:solidFill>
              </a:rPr>
              <a:pPr/>
              <a:t>‹#›</a:t>
            </a:fld>
            <a:endParaRPr lang="en-US" dirty="0">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a:defRPr cap="all" baseline="0"/>
            </a:lvl1pPr>
            <a:extLst/>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BE80BFF1-E45B-4AD1-A8CA-AEFD04AC008F}" type="datetimeFigureOut">
              <a:rPr lang="en-US"/>
              <a:pPr>
                <a:defRPr/>
              </a:pPr>
              <a:t>6/4/2021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6F1F2-C84E-433E-B82B-C68283219CFE}" type="slidenum">
              <a:rPr lang="en-US"/>
              <a:pPr>
                <a:defRPr/>
              </a:pPr>
              <a:t>‹#›</a:t>
            </a:fld>
            <a:endParaRPr lang="en-US"/>
          </a:p>
        </p:txBody>
      </p:sp>
      <p:pic>
        <p:nvPicPr>
          <p:cNvPr id="7" name="Picture 6" descr="Untitled-1 copy.JPG"/>
          <p:cNvPicPr>
            <a:picLocks noChangeAspect="1"/>
          </p:cNvPicPr>
          <p:nvPr userDrawn="1"/>
        </p:nvPicPr>
        <p:blipFill>
          <a:blip r:embed="rId2" cstate="print"/>
          <a:stretch>
            <a:fillRect/>
          </a:stretch>
        </p:blipFill>
        <p:spPr>
          <a:xfrm>
            <a:off x="0" y="1"/>
            <a:ext cx="9144000" cy="5143500"/>
          </a:xfrm>
          <a:prstGeom prst="rect">
            <a:avLst/>
          </a:prstGeom>
        </p:spPr>
      </p:pic>
      <p:pic>
        <p:nvPicPr>
          <p:cNvPr id="8" name="Picture 7" descr="Logo_MPSBM_1911.jpg"/>
          <p:cNvPicPr>
            <a:picLocks noChangeAspect="1"/>
          </p:cNvPicPr>
          <p:nvPr userDrawn="1"/>
        </p:nvPicPr>
        <p:blipFill>
          <a:blip r:embed="rId3"/>
          <a:stretch>
            <a:fillRect/>
          </a:stretch>
        </p:blipFill>
        <p:spPr>
          <a:xfrm>
            <a:off x="0" y="0"/>
            <a:ext cx="827666" cy="686943"/>
          </a:xfrm>
          <a:prstGeom prst="rect">
            <a:avLst/>
          </a:prstGeom>
        </p:spPr>
      </p:pic>
      <p:sp>
        <p:nvSpPr>
          <p:cNvPr id="9" name="TextBox 8"/>
          <p:cNvSpPr txBox="1"/>
          <p:nvPr userDrawn="1"/>
        </p:nvSpPr>
        <p:spPr>
          <a:xfrm>
            <a:off x="609600" y="4889584"/>
            <a:ext cx="3505200" cy="338554"/>
          </a:xfrm>
          <a:prstGeom prst="rect">
            <a:avLst/>
          </a:prstGeom>
          <a:noFill/>
        </p:spPr>
        <p:txBody>
          <a:bodyPr wrap="square" rtlCol="0">
            <a:spAutoFit/>
          </a:bodyPr>
          <a:lstStyle/>
          <a:p>
            <a:r>
              <a:rPr lang="en-US" sz="1600" b="1" dirty="0">
                <a:solidFill>
                  <a:schemeClr val="bg1"/>
                </a:solidFill>
                <a:effectLst>
                  <a:outerShdw blurRad="38100" dist="38100" dir="2700000" algn="tl">
                    <a:srgbClr val="000000">
                      <a:alpha val="43137"/>
                    </a:srgbClr>
                  </a:outerShdw>
                </a:effectLst>
              </a:rPr>
              <a:t>MP State</a:t>
            </a:r>
            <a:r>
              <a:rPr lang="en-US" sz="1600" b="1" baseline="0" dirty="0">
                <a:solidFill>
                  <a:schemeClr val="bg1"/>
                </a:solidFill>
                <a:effectLst>
                  <a:outerShdw blurRad="38100" dist="38100" dir="2700000" algn="tl">
                    <a:srgbClr val="000000">
                      <a:alpha val="43137"/>
                    </a:srgbClr>
                  </a:outerShdw>
                </a:effectLst>
              </a:rPr>
              <a:t> Bamboo Mission</a:t>
            </a:r>
            <a:endParaRPr lang="en-US" sz="1600" b="1" dirty="0">
              <a:solidFill>
                <a:schemeClr val="bg1"/>
              </a:solidFill>
              <a:effectLst>
                <a:outerShdw blurRad="38100" dist="38100" dir="2700000" algn="tl">
                  <a:srgbClr val="000000">
                    <a:alpha val="43137"/>
                  </a:srgbClr>
                </a:outerShdw>
              </a:effectLs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21A6D2D-730F-4C31-BD78-AD0428F9F457}" type="datetimeFigureOut">
              <a:rPr lang="en-US" smtClean="0"/>
              <a:pPr/>
              <a:t>6/4/2021</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907343E3-65CB-40F2-A6AC-3F22BC372DCC}" type="slidenum">
              <a:rPr lang="en-US" smtClean="0"/>
              <a:pPr/>
              <a:t>‹#›</a:t>
            </a:fld>
            <a:endParaRPr lang="en-US"/>
          </a:p>
        </p:txBody>
      </p:sp>
    </p:spTree>
    <p:extLst>
      <p:ext uri="{BB962C8B-B14F-4D97-AF65-F5344CB8AC3E}">
        <p14:creationId xmlns:p14="http://schemas.microsoft.com/office/powerpoint/2010/main" val="428079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121A6D2D-730F-4C31-BD78-AD0428F9F457}" type="datetimeFigureOut">
              <a:rPr lang="en-US" smtClean="0"/>
              <a:pPr/>
              <a:t>6/4/2021</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907343E3-65CB-40F2-A6AC-3F22BC372DCC}" type="slidenum">
              <a:rPr lang="en-US" smtClean="0"/>
              <a:pPr/>
              <a:t>‹#›</a:t>
            </a:fld>
            <a:endParaRPr lang="en-US"/>
          </a:p>
        </p:txBody>
      </p:sp>
    </p:spTree>
    <p:extLst>
      <p:ext uri="{BB962C8B-B14F-4D97-AF65-F5344CB8AC3E}">
        <p14:creationId xmlns:p14="http://schemas.microsoft.com/office/powerpoint/2010/main" val="203128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2275" y="465535"/>
            <a:ext cx="6192838" cy="857250"/>
          </a:xfrm>
          <a:prstGeom prst="rect">
            <a:avLst/>
          </a:prstGeom>
        </p:spPr>
        <p:txBody>
          <a:bodyPr/>
          <a:lstStyle/>
          <a:p>
            <a:r>
              <a:rPr lang="en-US"/>
              <a:t>Click to edit Master title style</a:t>
            </a:r>
            <a:endParaRPr lang="en-IN"/>
          </a:p>
        </p:txBody>
      </p:sp>
      <p:sp>
        <p:nvSpPr>
          <p:cNvPr id="3" name="Text Placeholder 2"/>
          <p:cNvSpPr>
            <a:spLocks noGrp="1"/>
          </p:cNvSpPr>
          <p:nvPr>
            <p:ph type="body" sz="half" idx="1"/>
          </p:nvPr>
        </p:nvSpPr>
        <p:spPr>
          <a:xfrm>
            <a:off x="1692275" y="1437085"/>
            <a:ext cx="3019425" cy="3086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864101" y="1437085"/>
            <a:ext cx="3021013" cy="3086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p:cNvSpPr>
            <a:spLocks noGrp="1" noChangeArrowheads="1"/>
          </p:cNvSpPr>
          <p:nvPr>
            <p:ph type="ftr" sz="quarter" idx="10"/>
          </p:nvPr>
        </p:nvSpPr>
        <p:spPr>
          <a:xfrm>
            <a:off x="3124200" y="4767263"/>
            <a:ext cx="2895600" cy="273844"/>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sz="quarter" idx="11"/>
          </p:nvPr>
        </p:nvSpPr>
        <p:spPr>
          <a:xfrm>
            <a:off x="6553200" y="4767263"/>
            <a:ext cx="2133600" cy="273844"/>
          </a:xfrm>
          <a:prstGeom prst="rect">
            <a:avLst/>
          </a:prstGeom>
          <a:ln/>
        </p:spPr>
        <p:txBody>
          <a:bodyPr/>
          <a:lstStyle>
            <a:lvl1pPr>
              <a:defRPr/>
            </a:lvl1pPr>
          </a:lstStyle>
          <a:p>
            <a:pPr>
              <a:defRPr/>
            </a:pPr>
            <a:fld id="{E7F9C622-ECAC-417D-BF9E-0CCBF206C9A8}" type="slidenum">
              <a:rPr lang="en-US"/>
              <a:pPr>
                <a:defRPr/>
              </a:pPr>
              <a:t>‹#›</a:t>
            </a:fld>
            <a:endParaRPr lang="en-US"/>
          </a:p>
        </p:txBody>
      </p:sp>
    </p:spTree>
    <p:extLst>
      <p:ext uri="{BB962C8B-B14F-4D97-AF65-F5344CB8AC3E}">
        <p14:creationId xmlns:p14="http://schemas.microsoft.com/office/powerpoint/2010/main" val="3329256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87450" y="411957"/>
            <a:ext cx="8229600" cy="606017"/>
          </a:xfrm>
          <a:prstGeom prst="rect">
            <a:avLst/>
          </a:prstGeom>
        </p:spPr>
        <p:txBody>
          <a:bodyPr/>
          <a:lstStyle>
            <a:lvl1pPr>
              <a:defRPr sz="2700" baseline="0">
                <a:solidFill>
                  <a:schemeClr val="tx1"/>
                </a:solidFill>
                <a:latin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00150"/>
            <a:ext cx="4038600" cy="33980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1"/>
            <a:ext cx="4038600" cy="16418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6322"/>
            <a:ext cx="4038600" cy="16418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4767263"/>
            <a:ext cx="2133600" cy="273844"/>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4767263"/>
            <a:ext cx="2895600" cy="273844"/>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4767263"/>
            <a:ext cx="2133600" cy="273844"/>
          </a:xfrm>
          <a:prstGeom prst="rect">
            <a:avLst/>
          </a:prstGeom>
          <a:ln/>
        </p:spPr>
        <p:txBody>
          <a:bodyPr/>
          <a:lstStyle>
            <a:lvl1pPr>
              <a:defRPr/>
            </a:lvl1pPr>
          </a:lstStyle>
          <a:p>
            <a:fld id="{D0C36BB8-FC4D-4DA8-8697-19C2DE9E327C}" type="slidenum">
              <a:rPr lang="en-US"/>
              <a:pPr/>
              <a:t>‹#›</a:t>
            </a:fld>
            <a:endParaRPr lang="en-US"/>
          </a:p>
        </p:txBody>
      </p:sp>
    </p:spTree>
    <p:extLst>
      <p:ext uri="{BB962C8B-B14F-4D97-AF65-F5344CB8AC3E}">
        <p14:creationId xmlns:p14="http://schemas.microsoft.com/office/powerpoint/2010/main" val="2626973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8764" y="228600"/>
            <a:ext cx="7564437" cy="857250"/>
          </a:xfrm>
          <a:prstGeom prst="rect">
            <a:avLst/>
          </a:prstGeom>
        </p:spPr>
        <p:txBody>
          <a:bodyPr/>
          <a:lstStyle/>
          <a:p>
            <a:r>
              <a:rPr lang="en-US"/>
              <a:t>Click to edit Master title style</a:t>
            </a:r>
            <a:endParaRPr lang="en-IN"/>
          </a:p>
        </p:txBody>
      </p:sp>
      <p:sp>
        <p:nvSpPr>
          <p:cNvPr id="3" name="Text Placeholder 2"/>
          <p:cNvSpPr>
            <a:spLocks noGrp="1"/>
          </p:cNvSpPr>
          <p:nvPr>
            <p:ph type="body" sz="half" idx="1"/>
          </p:nvPr>
        </p:nvSpPr>
        <p:spPr>
          <a:xfrm>
            <a:off x="1479551" y="1485900"/>
            <a:ext cx="3736975" cy="3086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5368926" y="1485900"/>
            <a:ext cx="3736975" cy="3086100"/>
          </a:xfrm>
          <a:prstGeom prst="rect">
            <a:avLst/>
          </a:prstGeom>
        </p:spPr>
        <p:txBody>
          <a:bodyPr/>
          <a:lstStyle/>
          <a:p>
            <a:pPr lvl="0"/>
            <a:endParaRPr lang="en-IN" noProof="0"/>
          </a:p>
        </p:txBody>
      </p:sp>
      <p:sp>
        <p:nvSpPr>
          <p:cNvPr id="5" name="Rectangle 18"/>
          <p:cNvSpPr>
            <a:spLocks noGrp="1" noChangeArrowheads="1"/>
          </p:cNvSpPr>
          <p:nvPr>
            <p:ph type="dt" sz="half" idx="10"/>
          </p:nvPr>
        </p:nvSpPr>
        <p:spPr>
          <a:xfrm>
            <a:off x="1481138" y="4686300"/>
            <a:ext cx="1782762" cy="342900"/>
          </a:xfrm>
          <a:prstGeom prst="rect">
            <a:avLst/>
          </a:prstGeom>
          <a:ln/>
        </p:spPr>
        <p:txBody>
          <a:bodyPr/>
          <a:lstStyle>
            <a:lvl1pPr>
              <a:defRPr/>
            </a:lvl1pPr>
          </a:lstStyle>
          <a:p>
            <a:pPr>
              <a:defRPr/>
            </a:pPr>
            <a:endParaRPr lang="en-US"/>
          </a:p>
        </p:txBody>
      </p:sp>
      <p:sp>
        <p:nvSpPr>
          <p:cNvPr id="6" name="Rectangle 19"/>
          <p:cNvSpPr>
            <a:spLocks noGrp="1" noChangeArrowheads="1"/>
          </p:cNvSpPr>
          <p:nvPr>
            <p:ph type="ftr" sz="quarter" idx="11"/>
          </p:nvPr>
        </p:nvSpPr>
        <p:spPr>
          <a:xfrm>
            <a:off x="3797300" y="4686300"/>
            <a:ext cx="2895600" cy="342900"/>
          </a:xfrm>
          <a:prstGeom prst="rect">
            <a:avLst/>
          </a:prstGeom>
          <a:ln/>
        </p:spPr>
        <p:txBody>
          <a:bodyPr/>
          <a:lstStyle>
            <a:lvl1pPr>
              <a:defRPr/>
            </a:lvl1pPr>
          </a:lstStyle>
          <a:p>
            <a:pPr>
              <a:defRPr/>
            </a:pPr>
            <a:endParaRPr lang="en-US"/>
          </a:p>
        </p:txBody>
      </p:sp>
      <p:sp>
        <p:nvSpPr>
          <p:cNvPr id="7" name="Rectangle 20"/>
          <p:cNvSpPr>
            <a:spLocks noGrp="1" noChangeArrowheads="1"/>
          </p:cNvSpPr>
          <p:nvPr>
            <p:ph type="sldNum" sz="quarter" idx="12"/>
          </p:nvPr>
        </p:nvSpPr>
        <p:spPr>
          <a:xfrm>
            <a:off x="7226300" y="4686300"/>
            <a:ext cx="1905000" cy="342900"/>
          </a:xfrm>
          <a:prstGeom prst="rect">
            <a:avLst/>
          </a:prstGeom>
          <a:ln/>
        </p:spPr>
        <p:txBody>
          <a:bodyPr/>
          <a:lstStyle>
            <a:lvl1pPr>
              <a:defRPr/>
            </a:lvl1pPr>
          </a:lstStyle>
          <a:p>
            <a:pPr>
              <a:defRPr/>
            </a:pPr>
            <a:fld id="{066806FD-4A6F-4FC5-9DE3-EDE2105744CD}" type="slidenum">
              <a:rPr lang="en-US"/>
              <a:pPr>
                <a:defRPr/>
              </a:pPr>
              <a:t>‹#›</a:t>
            </a:fld>
            <a:endParaRPr lang="en-US"/>
          </a:p>
        </p:txBody>
      </p:sp>
    </p:spTree>
    <p:extLst>
      <p:ext uri="{BB962C8B-B14F-4D97-AF65-F5344CB8AC3E}">
        <p14:creationId xmlns:p14="http://schemas.microsoft.com/office/powerpoint/2010/main" val="743397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6/4/2021</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hasCustomPrompt="1"/>
          </p:nvPr>
        </p:nvSpPr>
        <p:spPr>
          <a:xfrm>
            <a:off x="1371600" y="1200150"/>
            <a:ext cx="7620000" cy="742950"/>
          </a:xfrm>
        </p:spPr>
        <p:txBody>
          <a:bodyPr/>
          <a:lstStyle>
            <a:lvl1pPr algn="l">
              <a:buNone/>
              <a:defRPr sz="4400"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pPr/>
              <a:t>6/4/2021</a:t>
            </a:fld>
            <a:endParaRPr lang="en-US"/>
          </a:p>
        </p:txBody>
      </p:sp>
      <p:sp>
        <p:nvSpPr>
          <p:cNvPr id="13" name="Slide Number Placeholder 12"/>
          <p:cNvSpPr>
            <a:spLocks noGrp="1"/>
          </p:cNvSpPr>
          <p:nvPr>
            <p:ph type="sldNum" sz="quarter" idx="11"/>
          </p:nvPr>
        </p:nvSpPr>
        <p:spPr>
          <a:xfrm>
            <a:off x="0" y="1314450"/>
            <a:ext cx="1295400" cy="526257"/>
          </a:xfrm>
        </p:spPr>
        <p:txBody>
          <a:bodyPr>
            <a:noAutofit/>
          </a:bodyPr>
          <a:lstStyle>
            <a:lvl1pPr>
              <a:defRPr sz="2400">
                <a:solidFill>
                  <a:srgbClr val="FFFFFF"/>
                </a:solidFill>
              </a:defRPr>
            </a:lvl1pPr>
            <a:extLst/>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09600" y="1352551"/>
            <a:ext cx="3886200" cy="3268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844901" y="1352549"/>
            <a:ext cx="3886200" cy="3268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6/4/2021</a:t>
            </a:fld>
            <a:endParaRPr lang="en-US"/>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609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pPr/>
              <a:t>6/4/2021</a:t>
            </a:fld>
            <a:endParaRPr lang="en-US"/>
          </a:p>
        </p:txBody>
      </p:sp>
      <p:sp>
        <p:nvSpPr>
          <p:cNvPr id="12" name="Slide Number Placeholder 11"/>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a:buFontTx/>
              <a:buNone/>
              <a:defRPr sz="2000"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a:buFontTx/>
              <a:buNone/>
              <a:defRPr sz="2000" b="1">
                <a:solidFill>
                  <a:srgbClr val="FFFFFF"/>
                </a:solidFill>
              </a:defRPr>
            </a:lvl1pPr>
            <a:extLst/>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pPr/>
              <a:t>6/4/2021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6/4/2021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extLst/>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a:buNone/>
              <a:defRPr sz="42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pPr/>
              <a:t>6/4/2021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9" name="Content Placeholder 8"/>
          <p:cNvSpPr>
            <a:spLocks noGrp="1"/>
          </p:cNvSpPr>
          <p:nvPr>
            <p:ph sz="quarter" idx="13"/>
          </p:nvPr>
        </p:nvSpPr>
        <p:spPr>
          <a:xfrm>
            <a:off x="2362200" y="1428750"/>
            <a:ext cx="6400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a:buNone/>
              <a:defRPr sz="3200"/>
            </a:lvl1pPr>
            <a:extLst/>
          </a:lstStyle>
          <a:p>
            <a:r>
              <a:rPr lang="en-US"/>
              <a:t>Click icon to add picture</a:t>
            </a:r>
            <a:endParaRPr lang="en-US" dirty="0"/>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a:t>Click to edit Master text styles</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3543300"/>
            <a:ext cx="7315200" cy="4572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4686300"/>
            <a:ext cx="2667000" cy="273844"/>
          </a:xfrm>
        </p:spPr>
        <p:txBody>
          <a:bodyPr rtlCol="0"/>
          <a:lstStyle/>
          <a:p>
            <a:fld id="{E4606EA6-EFEA-4C30-9264-4F9291A5780D}" type="datetime1">
              <a:rPr lang="en-US" smtClean="0"/>
              <a:pPr/>
              <a:t>6/4/2021</a:t>
            </a:fld>
            <a:endParaRPr lang="en-US"/>
          </a:p>
        </p:txBody>
      </p:sp>
      <p:sp>
        <p:nvSpPr>
          <p:cNvPr id="13" name="Slide Number Placeholder 12"/>
          <p:cNvSpPr>
            <a:spLocks noGrp="1"/>
          </p:cNvSpPr>
          <p:nvPr>
            <p:ph type="sldNum" sz="quarter" idx="11"/>
          </p:nvPr>
        </p:nvSpPr>
        <p:spPr>
          <a:xfrm>
            <a:off x="0" y="3500437"/>
            <a:ext cx="1447800" cy="497684"/>
          </a:xfrm>
        </p:spPr>
        <p:txBody>
          <a:bodyPr rtlCol="0"/>
          <a:lstStyle>
            <a:lvl1pPr>
              <a:defRPr sz="2800"/>
            </a:lvl1pPr>
            <a:extLst/>
          </a:lstStyle>
          <a:p>
            <a:pPr algn="ctr"/>
            <a:fld id="{8F82E0A0-C266-4798-8C8F-B9F91E9DA37E}" type="slidenum">
              <a:rPr lang="en-US" sz="2800" b="1" smtClean="0">
                <a:solidFill>
                  <a:srgbClr val="FFFFFF"/>
                </a:solidFill>
              </a:rPr>
              <a:pPr algn="ctr"/>
              <a:t>‹#›</a:t>
            </a:fld>
            <a:endParaRPr lang="en-US" sz="2800" dirty="0"/>
          </a:p>
        </p:txBody>
      </p:sp>
      <p:sp>
        <p:nvSpPr>
          <p:cNvPr id="14" name="Footer Placeholder 13"/>
          <p:cNvSpPr>
            <a:spLocks noGrp="1"/>
          </p:cNvSpPr>
          <p:nvPr>
            <p:ph type="ftr" sz="quarter" idx="12"/>
          </p:nvPr>
        </p:nvSpPr>
        <p:spPr>
          <a:xfrm>
            <a:off x="1600200" y="4686155"/>
            <a:ext cx="4572000" cy="273844"/>
          </a:xfrm>
        </p:spPr>
        <p:txBody>
          <a:bodyPr rtlCol="0"/>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a:defRPr sz="1400">
                <a:solidFill>
                  <a:schemeClr val="tx2"/>
                </a:solidFill>
              </a:defRPr>
            </a:lvl1pPr>
            <a:extLst/>
          </a:lstStyle>
          <a:p>
            <a:fld id="{E4606EA6-EFEA-4C30-9264-4F9291A5780D}" type="datetime1">
              <a:rPr lang="en-US" smtClean="0"/>
              <a:pPr/>
              <a:t>6/4/2021</a:t>
            </a:fld>
            <a:endParaRPr lang="en-US" sz="1400" dirty="0">
              <a:solidFill>
                <a:schemeClr val="tx2"/>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a:defRPr sz="1400">
                <a:solidFill>
                  <a:schemeClr val="tx2"/>
                </a:solidFill>
              </a:defRPr>
            </a:lvl1pPr>
            <a:extLst/>
          </a:lstStyle>
          <a:p>
            <a:pPr algn="r"/>
            <a:endParaRPr lang="en-US" sz="1400" dirty="0">
              <a:solidFill>
                <a:schemeClr val="tx2"/>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123507"/>
            <a:ext cx="533400" cy="183357"/>
          </a:xfrm>
          <a:prstGeom prst="rect">
            <a:avLst/>
          </a:prstGeom>
        </p:spPr>
        <p:txBody>
          <a:bodyPr vert="horz" anchor="ctr" anchorCtr="0">
            <a:normAutofit/>
          </a:bodyPr>
          <a:lstStyle>
            <a:lvl1pPr algn="ctr">
              <a:defRPr sz="1400" b="1">
                <a:solidFill>
                  <a:srgbClr val="FFFFFF"/>
                </a:solidFill>
              </a:defRPr>
            </a:lvl1pPr>
            <a:extLst/>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3" r:id="rId14"/>
    <p:sldLayoutId id="2147483664" r:id="rId15"/>
  </p:sldLayoutIdLst>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29.jpeg"/><Relationship Id="rId5" Type="http://schemas.openxmlformats.org/officeDocument/2006/relationships/diagramQuickStyle" Target="../diagrams/quickStyle1.xml"/><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diagramLayout" Target="../diagrams/layout1.xml"/><Relationship Id="rId9" Type="http://schemas.openxmlformats.org/officeDocument/2006/relationships/image" Target="../media/image27.jpeg"/><Relationship Id="rId14"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jpe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57.jpeg"/><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 Id="rId5" Type="http://schemas.openxmlformats.org/officeDocument/2006/relationships/image" Target="../media/image61.jpeg"/><Relationship Id="rId4" Type="http://schemas.openxmlformats.org/officeDocument/2006/relationships/image" Target="../media/image60.jpe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56.jpeg"/><Relationship Id="rId5" Type="http://schemas.openxmlformats.org/officeDocument/2006/relationships/image" Target="../media/image57.jpeg"/><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56.jpeg"/><Relationship Id="rId5" Type="http://schemas.openxmlformats.org/officeDocument/2006/relationships/image" Target="../media/image57.jpeg"/><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69.jpeg"/><Relationship Id="rId11" Type="http://schemas.openxmlformats.org/officeDocument/2006/relationships/image" Target="../media/image56.jpeg"/><Relationship Id="rId5" Type="http://schemas.openxmlformats.org/officeDocument/2006/relationships/image" Target="../media/image68.jpeg"/><Relationship Id="rId10" Type="http://schemas.openxmlformats.org/officeDocument/2006/relationships/image" Target="../media/image72.jpeg"/><Relationship Id="rId4" Type="http://schemas.openxmlformats.org/officeDocument/2006/relationships/image" Target="../media/image67.jpeg"/><Relationship Id="rId9" Type="http://schemas.openxmlformats.org/officeDocument/2006/relationships/image" Target="../media/image57.jpeg"/></Relationships>
</file>

<file path=ppt/slides/_rels/slide6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0.xml"/><Relationship Id="rId4" Type="http://schemas.openxmlformats.org/officeDocument/2006/relationships/image" Target="../media/image81.jpeg"/></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0.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10.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10.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9.xml.rels><?xml version="1.0" encoding="UTF-8" standalone="yes"?>
<Relationships xmlns="http://schemas.openxmlformats.org/package/2006/relationships"><Relationship Id="rId8" Type="http://schemas.openxmlformats.org/officeDocument/2006/relationships/image" Target="../media/image105.jpeg"/><Relationship Id="rId3" Type="http://schemas.microsoft.com/office/2007/relationships/hdphoto" Target="../media/hdphoto1.wdp"/><Relationship Id="rId7" Type="http://schemas.openxmlformats.org/officeDocument/2006/relationships/image" Target="../media/image104.jpeg"/><Relationship Id="rId2" Type="http://schemas.openxmlformats.org/officeDocument/2006/relationships/image" Target="../media/image101.png"/><Relationship Id="rId1" Type="http://schemas.openxmlformats.org/officeDocument/2006/relationships/slideLayout" Target="../slideLayouts/slideLayout10.xml"/><Relationship Id="rId6" Type="http://schemas.openxmlformats.org/officeDocument/2006/relationships/image" Target="../media/image103.jpeg"/><Relationship Id="rId5" Type="http://schemas.microsoft.com/office/2007/relationships/hdphoto" Target="../media/hdphoto2.wdp"/><Relationship Id="rId4" Type="http://schemas.openxmlformats.org/officeDocument/2006/relationships/image" Target="../media/image102.jpeg"/><Relationship Id="rId9" Type="http://schemas.openxmlformats.org/officeDocument/2006/relationships/image" Target="../media/image106.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7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0.xml"/><Relationship Id="rId5" Type="http://schemas.openxmlformats.org/officeDocument/2006/relationships/image" Target="../media/image121.png"/><Relationship Id="rId4" Type="http://schemas.openxmlformats.org/officeDocument/2006/relationships/image" Target="../media/image120.jpeg"/></Relationships>
</file>

<file path=ppt/slides/_rels/slide7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0.xml"/><Relationship Id="rId4" Type="http://schemas.openxmlformats.org/officeDocument/2006/relationships/image" Target="../media/image13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diksh_000\Pictures\bamboo-leaf_1024x768_25629.jpg"/>
          <p:cNvPicPr>
            <a:picLocks noChangeAspect="1" noChangeArrowheads="1"/>
          </p:cNvPicPr>
          <p:nvPr/>
        </p:nvPicPr>
        <p:blipFill>
          <a:blip r:embed="rId3" cstate="print"/>
          <a:srcRect/>
          <a:stretch>
            <a:fillRect/>
          </a:stretch>
        </p:blipFill>
        <p:spPr bwMode="auto">
          <a:xfrm>
            <a:off x="35496" y="-12789"/>
            <a:ext cx="1800200" cy="3272178"/>
          </a:xfrm>
          <a:prstGeom prst="rect">
            <a:avLst/>
          </a:prstGeom>
          <a:noFill/>
        </p:spPr>
      </p:pic>
      <p:pic>
        <p:nvPicPr>
          <p:cNvPr id="8" name="Picture 2" descr="C:\Users\diksh_000\Pictures\bamboo-leaf_1024x768_25629.jpg"/>
          <p:cNvPicPr>
            <a:picLocks noChangeAspect="1" noChangeArrowheads="1"/>
          </p:cNvPicPr>
          <p:nvPr/>
        </p:nvPicPr>
        <p:blipFill>
          <a:blip r:embed="rId3" cstate="print"/>
          <a:srcRect/>
          <a:stretch>
            <a:fillRect/>
          </a:stretch>
        </p:blipFill>
        <p:spPr bwMode="auto">
          <a:xfrm>
            <a:off x="7277867" y="-20538"/>
            <a:ext cx="1800200" cy="3272178"/>
          </a:xfrm>
          <a:prstGeom prst="rect">
            <a:avLst/>
          </a:prstGeom>
          <a:noFill/>
        </p:spPr>
      </p:pic>
      <p:sp>
        <p:nvSpPr>
          <p:cNvPr id="11" name="Rectangle 10"/>
          <p:cNvSpPr/>
          <p:nvPr/>
        </p:nvSpPr>
        <p:spPr>
          <a:xfrm>
            <a:off x="445354" y="380821"/>
            <a:ext cx="8049703" cy="1200329"/>
          </a:xfrm>
          <a:prstGeom prst="rect">
            <a:avLst/>
          </a:prstGeom>
        </p:spPr>
        <p:txBody>
          <a:bodyPr wrap="none">
            <a:spAutoFit/>
          </a:bodyPr>
          <a:lstStyle/>
          <a:p>
            <a:pPr algn="ctr"/>
            <a:r>
              <a:rPr lang="en-US" sz="3600" b="1" dirty="0">
                <a:effectLst>
                  <a:outerShdw blurRad="38100" dist="38100" dir="2700000" algn="tl">
                    <a:srgbClr val="000000">
                      <a:alpha val="43137"/>
                    </a:srgbClr>
                  </a:outerShdw>
                </a:effectLst>
              </a:rPr>
              <a:t>Bamboo Based Sustainable Development</a:t>
            </a:r>
          </a:p>
          <a:p>
            <a:pPr algn="ctr"/>
            <a:r>
              <a:rPr lang="en-US" sz="3600" b="1" dirty="0">
                <a:effectLst>
                  <a:outerShdw blurRad="38100" dist="38100" dir="2700000" algn="tl">
                    <a:srgbClr val="000000">
                      <a:alpha val="43137"/>
                    </a:srgbClr>
                  </a:outerShdw>
                </a:effectLst>
              </a:rPr>
              <a:t>Indian Scenario</a:t>
            </a:r>
          </a:p>
        </p:txBody>
      </p:sp>
      <p:sp>
        <p:nvSpPr>
          <p:cNvPr id="3" name="Subtitle 2">
            <a:extLst>
              <a:ext uri="{FF2B5EF4-FFF2-40B4-BE49-F238E27FC236}">
                <a16:creationId xmlns:a16="http://schemas.microsoft.com/office/drawing/2014/main" id="{55F5913E-E340-42BD-A900-71DAC1E79F40}"/>
              </a:ext>
            </a:extLst>
          </p:cNvPr>
          <p:cNvSpPr>
            <a:spLocks noGrp="1"/>
          </p:cNvSpPr>
          <p:nvPr>
            <p:ph type="subTitle" idx="1"/>
          </p:nvPr>
        </p:nvSpPr>
        <p:spPr>
          <a:xfrm>
            <a:off x="2209800" y="3200220"/>
            <a:ext cx="4648200" cy="1200329"/>
          </a:xfrm>
        </p:spPr>
        <p:txBody>
          <a:bodyPr>
            <a:normAutofit/>
          </a:bodyPr>
          <a:lstStyle/>
          <a:p>
            <a:pPr algn="ctr">
              <a:spcBef>
                <a:spcPts val="0"/>
              </a:spcBef>
            </a:pPr>
            <a:endParaRPr lang="en-US" sz="600" dirty="0"/>
          </a:p>
          <a:p>
            <a:pPr algn="ctr">
              <a:lnSpc>
                <a:spcPct val="120000"/>
              </a:lnSpc>
              <a:spcBef>
                <a:spcPts val="0"/>
              </a:spcBef>
            </a:pPr>
            <a:endParaRPr lang="en-US" sz="600" dirty="0"/>
          </a:p>
          <a:p>
            <a:pPr>
              <a:lnSpc>
                <a:spcPct val="120000"/>
              </a:lnSpc>
              <a:spcBef>
                <a:spcPts val="0"/>
              </a:spcBef>
            </a:pPr>
            <a:r>
              <a:rPr lang="en-US" sz="1300" dirty="0"/>
              <a:t>Presently</a:t>
            </a:r>
          </a:p>
          <a:p>
            <a:pPr>
              <a:lnSpc>
                <a:spcPct val="120000"/>
              </a:lnSpc>
              <a:spcBef>
                <a:spcPts val="0"/>
              </a:spcBef>
            </a:pPr>
            <a:r>
              <a:rPr lang="en-US" sz="1300" dirty="0"/>
              <a:t>Chairman, Integrated Development Organization</a:t>
            </a:r>
          </a:p>
          <a:p>
            <a:pPr>
              <a:lnSpc>
                <a:spcPct val="120000"/>
              </a:lnSpc>
              <a:spcBef>
                <a:spcPts val="0"/>
              </a:spcBef>
            </a:pPr>
            <a:r>
              <a:rPr lang="en-US" sz="1300" dirty="0"/>
              <a:t>Patron &amp; MD,  Bamboo Entrepreneurship Development Foundation </a:t>
            </a:r>
          </a:p>
          <a:p>
            <a:pPr algn="ctr"/>
            <a:endParaRPr lang="en-IN" sz="600" dirty="0"/>
          </a:p>
        </p:txBody>
      </p:sp>
      <p:sp>
        <p:nvSpPr>
          <p:cNvPr id="4" name="TextBox 3">
            <a:extLst>
              <a:ext uri="{FF2B5EF4-FFF2-40B4-BE49-F238E27FC236}">
                <a16:creationId xmlns:a16="http://schemas.microsoft.com/office/drawing/2014/main" id="{AC6020EA-D494-4F22-B5D9-46DDABFD1FC0}"/>
              </a:ext>
            </a:extLst>
          </p:cNvPr>
          <p:cNvSpPr txBox="1"/>
          <p:nvPr/>
        </p:nvSpPr>
        <p:spPr>
          <a:xfrm>
            <a:off x="2431967" y="1981021"/>
            <a:ext cx="4322337" cy="1107996"/>
          </a:xfrm>
          <a:prstGeom prst="rect">
            <a:avLst/>
          </a:prstGeom>
          <a:noFill/>
        </p:spPr>
        <p:txBody>
          <a:bodyPr wrap="none" rtlCol="0">
            <a:spAutoFit/>
          </a:bodyPr>
          <a:lstStyle/>
          <a:p>
            <a:pPr algn="ctr">
              <a:spcBef>
                <a:spcPts val="0"/>
              </a:spcBef>
            </a:pPr>
            <a:r>
              <a:rPr lang="en-US" sz="1800" dirty="0"/>
              <a:t>Dr A K Bhattacharya, IFS (R)</a:t>
            </a:r>
          </a:p>
          <a:p>
            <a:pPr algn="ctr">
              <a:spcBef>
                <a:spcPts val="0"/>
              </a:spcBef>
            </a:pPr>
            <a:r>
              <a:rPr lang="en-US" sz="1600" dirty="0"/>
              <a:t>Former MD &amp; CEO </a:t>
            </a:r>
          </a:p>
          <a:p>
            <a:pPr algn="ctr">
              <a:spcBef>
                <a:spcPts val="0"/>
              </a:spcBef>
            </a:pPr>
            <a:r>
              <a:rPr lang="en-US" sz="1600" dirty="0"/>
              <a:t>MP State Bamboo Mission &amp;</a:t>
            </a:r>
          </a:p>
          <a:p>
            <a:pPr algn="ctr">
              <a:spcBef>
                <a:spcPts val="0"/>
              </a:spcBef>
            </a:pPr>
            <a:r>
              <a:rPr lang="en-US" sz="1600" dirty="0"/>
              <a:t>MP Bamboo &amp; Bamboo Crafts Development Board</a:t>
            </a:r>
          </a:p>
        </p:txBody>
      </p:sp>
      <p:sp>
        <p:nvSpPr>
          <p:cNvPr id="6" name="Text Box 10">
            <a:extLst>
              <a:ext uri="{FF2B5EF4-FFF2-40B4-BE49-F238E27FC236}">
                <a16:creationId xmlns:a16="http://schemas.microsoft.com/office/drawing/2014/main" id="{EA8A1E4B-3822-41FC-95A1-2420231DEB03}"/>
              </a:ext>
            </a:extLst>
          </p:cNvPr>
          <p:cNvSpPr txBox="1">
            <a:spLocks noChangeArrowheads="1"/>
          </p:cNvSpPr>
          <p:nvPr/>
        </p:nvSpPr>
        <p:spPr bwMode="auto">
          <a:xfrm>
            <a:off x="2362200" y="4640818"/>
            <a:ext cx="5048250" cy="369332"/>
          </a:xfrm>
          <a:prstGeom prst="rect">
            <a:avLst/>
          </a:prstGeom>
          <a:noFill/>
          <a:ln w="9525">
            <a:noFill/>
            <a:miter lim="800000"/>
            <a:headEnd/>
            <a:tailEnd/>
          </a:ln>
        </p:spPr>
        <p:txBody>
          <a:bodyPr wrap="square">
            <a:spAutoFit/>
          </a:bodyPr>
          <a:lstStyle/>
          <a:p>
            <a:r>
              <a:rPr lang="en-US" dirty="0"/>
              <a:t>Email – ajoykb@gmail.com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286445348"/>
              </p:ext>
            </p:extLst>
          </p:nvPr>
        </p:nvGraphicFramePr>
        <p:xfrm>
          <a:off x="152400" y="666750"/>
          <a:ext cx="7924800" cy="3999611"/>
        </p:xfrm>
        <a:graphic>
          <a:graphicData uri="http://schemas.openxmlformats.org/drawingml/2006/table">
            <a:tbl>
              <a:tblPr/>
              <a:tblGrid>
                <a:gridCol w="3095234">
                  <a:extLst>
                    <a:ext uri="{9D8B030D-6E8A-4147-A177-3AD203B41FA5}">
                      <a16:colId xmlns:a16="http://schemas.microsoft.com/office/drawing/2014/main" val="20000"/>
                    </a:ext>
                  </a:extLst>
                </a:gridCol>
                <a:gridCol w="2086366">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262890">
                <a:tc>
                  <a:txBody>
                    <a:bodyPr/>
                    <a:lstStyle/>
                    <a:p>
                      <a:pPr algn="ctr">
                        <a:lnSpc>
                          <a:spcPct val="115000"/>
                        </a:lnSpc>
                        <a:spcAft>
                          <a:spcPts val="0"/>
                        </a:spcAft>
                      </a:pPr>
                      <a:r>
                        <a:rPr lang="en-IN" sz="1800" b="1" dirty="0">
                          <a:latin typeface="Times New Roman" pitchFamily="18" charset="0"/>
                          <a:ea typeface="Calibri"/>
                          <a:cs typeface="Times New Roman" pitchFamily="18" charset="0"/>
                        </a:rPr>
                        <a:t>Parameter</a:t>
                      </a:r>
                      <a:endParaRPr lang="en-IN"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dirty="0">
                          <a:latin typeface="Times New Roman" pitchFamily="18" charset="0"/>
                          <a:ea typeface="Calibri"/>
                          <a:cs typeface="Times New Roman" pitchFamily="18" charset="0"/>
                        </a:rPr>
                        <a:t>China</a:t>
                      </a:r>
                      <a:endParaRPr lang="en-IN"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b="1">
                          <a:latin typeface="Times New Roman" pitchFamily="18" charset="0"/>
                          <a:ea typeface="Calibri"/>
                          <a:cs typeface="Times New Roman" pitchFamily="18" charset="0"/>
                        </a:rPr>
                        <a:t>India</a:t>
                      </a:r>
                      <a:endParaRPr lang="en-IN" sz="180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84198">
                <a:tc>
                  <a:txBody>
                    <a:bodyPr/>
                    <a:lstStyle/>
                    <a:p>
                      <a:pPr algn="ctr">
                        <a:lnSpc>
                          <a:spcPct val="115000"/>
                        </a:lnSpc>
                        <a:spcAft>
                          <a:spcPts val="0"/>
                        </a:spcAft>
                      </a:pPr>
                      <a:r>
                        <a:rPr lang="en-IN" sz="1800" dirty="0">
                          <a:latin typeface="Times New Roman" pitchFamily="18" charset="0"/>
                          <a:ea typeface="Calibri"/>
                          <a:cs typeface="Times New Roman" pitchFamily="18" charset="0"/>
                        </a:rPr>
                        <a:t>Bamboo Area</a:t>
                      </a:r>
                    </a:p>
                    <a:p>
                      <a:pPr algn="ctr">
                        <a:lnSpc>
                          <a:spcPct val="115000"/>
                        </a:lnSpc>
                        <a:spcAft>
                          <a:spcPts val="0"/>
                        </a:spcAft>
                      </a:pPr>
                      <a:r>
                        <a:rPr lang="en-IN" sz="1800" dirty="0">
                          <a:latin typeface="Times New Roman" pitchFamily="18" charset="0"/>
                          <a:ea typeface="Calibri"/>
                          <a:cs typeface="Times New Roman" pitchFamily="18" charset="0"/>
                        </a:rPr>
                        <a:t>(million ha)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6.41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16.00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8670">
                <a:tc>
                  <a:txBody>
                    <a:bodyPr/>
                    <a:lstStyle/>
                    <a:p>
                      <a:pPr algn="ctr">
                        <a:lnSpc>
                          <a:spcPct val="115000"/>
                        </a:lnSpc>
                        <a:spcAft>
                          <a:spcPts val="0"/>
                        </a:spcAft>
                      </a:pPr>
                      <a:r>
                        <a:rPr lang="en-IN" sz="1800" dirty="0">
                          <a:latin typeface="Times New Roman" pitchFamily="18" charset="0"/>
                          <a:ea typeface="Calibri"/>
                          <a:cs typeface="Times New Roman" pitchFamily="18" charset="0"/>
                        </a:rPr>
                        <a:t>Production </a:t>
                      </a:r>
                    </a:p>
                    <a:p>
                      <a:pPr algn="ctr">
                        <a:lnSpc>
                          <a:spcPct val="115000"/>
                        </a:lnSpc>
                        <a:spcAft>
                          <a:spcPts val="0"/>
                        </a:spcAft>
                      </a:pPr>
                      <a:r>
                        <a:rPr lang="en-IN" sz="1800" dirty="0">
                          <a:latin typeface="Times New Roman" pitchFamily="18" charset="0"/>
                          <a:ea typeface="Calibri"/>
                          <a:cs typeface="Times New Roman" pitchFamily="18" charset="0"/>
                        </a:rPr>
                        <a:t>(no of culms - million)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3,50,000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42500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5780">
                <a:tc>
                  <a:txBody>
                    <a:bodyPr/>
                    <a:lstStyle/>
                    <a:p>
                      <a:pPr algn="ctr">
                        <a:lnSpc>
                          <a:spcPct val="115000"/>
                        </a:lnSpc>
                        <a:spcAft>
                          <a:spcPts val="0"/>
                        </a:spcAft>
                      </a:pPr>
                      <a:r>
                        <a:rPr lang="en-IN" sz="1800" dirty="0">
                          <a:latin typeface="Times New Roman" pitchFamily="18" charset="0"/>
                          <a:ea typeface="Calibri"/>
                          <a:cs typeface="Times New Roman" pitchFamily="18" charset="0"/>
                        </a:rPr>
                        <a:t>Revenue – annual</a:t>
                      </a:r>
                    </a:p>
                    <a:p>
                      <a:pPr algn="ctr">
                        <a:lnSpc>
                          <a:spcPct val="115000"/>
                        </a:lnSpc>
                        <a:spcAft>
                          <a:spcPts val="0"/>
                        </a:spcAft>
                      </a:pPr>
                      <a:r>
                        <a:rPr lang="en-IN" sz="1800" dirty="0">
                          <a:latin typeface="Times New Roman" pitchFamily="18" charset="0"/>
                          <a:ea typeface="Calibri"/>
                          <a:cs typeface="Times New Roman" pitchFamily="18" charset="0"/>
                        </a:rPr>
                        <a:t>USD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40 billion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1460 million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2890">
                <a:tc>
                  <a:txBody>
                    <a:bodyPr/>
                    <a:lstStyle/>
                    <a:p>
                      <a:pPr algn="ctr">
                        <a:lnSpc>
                          <a:spcPct val="115000"/>
                        </a:lnSpc>
                        <a:spcAft>
                          <a:spcPts val="0"/>
                        </a:spcAft>
                      </a:pPr>
                      <a:r>
                        <a:rPr lang="en-IN" sz="1800" dirty="0">
                          <a:latin typeface="Times New Roman" pitchFamily="18" charset="0"/>
                          <a:ea typeface="Calibri"/>
                          <a:cs typeface="Times New Roman" pitchFamily="18" charset="0"/>
                        </a:rPr>
                        <a:t>Jobs (Number)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350 </a:t>
                      </a:r>
                      <a:r>
                        <a:rPr lang="en-IN" sz="1800" dirty="0" err="1">
                          <a:latin typeface="Times New Roman" pitchFamily="18" charset="0"/>
                          <a:ea typeface="Calibri"/>
                          <a:cs typeface="Times New Roman" pitchFamily="18" charset="0"/>
                        </a:rPr>
                        <a:t>lakh</a:t>
                      </a:r>
                      <a:endParaRPr lang="en-IN"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86000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25780">
                <a:tc>
                  <a:txBody>
                    <a:bodyPr/>
                    <a:lstStyle/>
                    <a:p>
                      <a:pPr algn="ctr">
                        <a:lnSpc>
                          <a:spcPct val="100000"/>
                        </a:lnSpc>
                        <a:spcAft>
                          <a:spcPts val="0"/>
                        </a:spcAft>
                      </a:pPr>
                      <a:r>
                        <a:rPr lang="en-IN" sz="1800" dirty="0">
                          <a:latin typeface="Times New Roman" pitchFamily="18" charset="0"/>
                          <a:ea typeface="Calibri"/>
                          <a:cs typeface="Times New Roman" pitchFamily="18" charset="0"/>
                        </a:rPr>
                        <a:t>Households</a:t>
                      </a:r>
                    </a:p>
                    <a:p>
                      <a:pPr algn="ctr">
                        <a:lnSpc>
                          <a:spcPct val="100000"/>
                        </a:lnSpc>
                        <a:spcAft>
                          <a:spcPts val="0"/>
                        </a:spcAft>
                      </a:pPr>
                      <a:r>
                        <a:rPr lang="en-IN" sz="1800" dirty="0">
                          <a:latin typeface="Times New Roman" pitchFamily="18" charset="0"/>
                          <a:ea typeface="Calibri"/>
                          <a:cs typeface="Times New Roman" pitchFamily="18" charset="0"/>
                        </a:rPr>
                        <a:t>(Number)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126 </a:t>
                      </a:r>
                      <a:r>
                        <a:rPr lang="en-IN" sz="1800" dirty="0" err="1">
                          <a:latin typeface="Times New Roman" pitchFamily="18" charset="0"/>
                          <a:ea typeface="Calibri"/>
                          <a:cs typeface="Times New Roman" pitchFamily="18" charset="0"/>
                        </a:rPr>
                        <a:t>lakh</a:t>
                      </a:r>
                      <a:endParaRPr lang="en-IN"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21500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2890">
                <a:tc>
                  <a:txBody>
                    <a:bodyPr/>
                    <a:lstStyle/>
                    <a:p>
                      <a:pPr algn="ctr">
                        <a:lnSpc>
                          <a:spcPct val="115000"/>
                        </a:lnSpc>
                        <a:spcAft>
                          <a:spcPts val="0"/>
                        </a:spcAft>
                      </a:pPr>
                      <a:r>
                        <a:rPr lang="en-IN" sz="1800" dirty="0">
                          <a:latin typeface="Times New Roman" pitchFamily="18" charset="0"/>
                          <a:ea typeface="Calibri"/>
                          <a:cs typeface="Times New Roman" pitchFamily="18" charset="0"/>
                        </a:rPr>
                        <a:t>Average productivity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20 tons/ha/year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2 tons/ha/year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2890">
                <a:tc>
                  <a:txBody>
                    <a:bodyPr/>
                    <a:lstStyle/>
                    <a:p>
                      <a:pPr algn="ctr">
                        <a:lnSpc>
                          <a:spcPct val="115000"/>
                        </a:lnSpc>
                        <a:spcAft>
                          <a:spcPts val="0"/>
                        </a:spcAft>
                      </a:pPr>
                      <a:r>
                        <a:rPr lang="en-IN" sz="1800">
                          <a:latin typeface="Times New Roman" pitchFamily="18" charset="0"/>
                          <a:ea typeface="Calibri"/>
                          <a:cs typeface="Times New Roman" pitchFamily="18" charset="0"/>
                        </a:rPr>
                        <a:t>Domestic demand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IN"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26.69 mill MT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2890">
                <a:tc>
                  <a:txBody>
                    <a:bodyPr/>
                    <a:lstStyle/>
                    <a:p>
                      <a:pPr algn="ctr">
                        <a:lnSpc>
                          <a:spcPct val="115000"/>
                        </a:lnSpc>
                        <a:spcAft>
                          <a:spcPts val="0"/>
                        </a:spcAft>
                      </a:pPr>
                      <a:r>
                        <a:rPr lang="en-IN" sz="1800" dirty="0">
                          <a:latin typeface="Times New Roman" pitchFamily="18" charset="0"/>
                          <a:ea typeface="Calibri"/>
                          <a:cs typeface="Times New Roman" pitchFamily="18" charset="0"/>
                        </a:rPr>
                        <a:t>Share in global market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&gt; 80 %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1800" dirty="0">
                          <a:latin typeface="Times New Roman" pitchFamily="18" charset="0"/>
                          <a:ea typeface="Calibri"/>
                          <a:cs typeface="Times New Roman" pitchFamily="18" charset="0"/>
                        </a:rPr>
                        <a:t>&lt; 6 %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0" name="TextBox 9"/>
          <p:cNvSpPr txBox="1"/>
          <p:nvPr/>
        </p:nvSpPr>
        <p:spPr>
          <a:xfrm>
            <a:off x="838200" y="133350"/>
            <a:ext cx="7620000" cy="584775"/>
          </a:xfrm>
          <a:prstGeom prst="rect">
            <a:avLst/>
          </a:prstGeom>
          <a:noFill/>
        </p:spPr>
        <p:txBody>
          <a:bodyPr wrap="square" rtlCol="0">
            <a:spAutoFit/>
          </a:bodyPr>
          <a:lstStyle/>
          <a:p>
            <a:pPr algn="ctr"/>
            <a:r>
              <a:rPr lang="en-IN" sz="3200" dirty="0">
                <a:latin typeface="Times New Roman" pitchFamily="18" charset="0"/>
                <a:cs typeface="Times New Roman" pitchFamily="18" charset="0"/>
              </a:rPr>
              <a:t>India </a:t>
            </a:r>
            <a:r>
              <a:rPr lang="en-IN" sz="3200" dirty="0" err="1">
                <a:latin typeface="Times New Roman" pitchFamily="18" charset="0"/>
                <a:cs typeface="Times New Roman" pitchFamily="18" charset="0"/>
              </a:rPr>
              <a:t>vis</a:t>
            </a:r>
            <a:r>
              <a:rPr lang="en-IN" sz="3200" dirty="0">
                <a:latin typeface="Times New Roman" pitchFamily="18" charset="0"/>
                <a:cs typeface="Times New Roman" pitchFamily="18" charset="0"/>
              </a:rPr>
              <a:t> a </a:t>
            </a:r>
            <a:r>
              <a:rPr lang="en-IN" sz="3200" dirty="0" err="1">
                <a:latin typeface="Times New Roman" pitchFamily="18" charset="0"/>
                <a:cs typeface="Times New Roman" pitchFamily="18" charset="0"/>
              </a:rPr>
              <a:t>vis</a:t>
            </a:r>
            <a:r>
              <a:rPr lang="en-IN" sz="3200" dirty="0">
                <a:latin typeface="Times New Roman" pitchFamily="18" charset="0"/>
                <a:cs typeface="Times New Roman" pitchFamily="18" charset="0"/>
              </a:rPr>
              <a:t> China  </a:t>
            </a:r>
          </a:p>
        </p:txBody>
      </p:sp>
      <p:sp>
        <p:nvSpPr>
          <p:cNvPr id="2" name="TextBox 1">
            <a:extLst>
              <a:ext uri="{FF2B5EF4-FFF2-40B4-BE49-F238E27FC236}">
                <a16:creationId xmlns:a16="http://schemas.microsoft.com/office/drawing/2014/main" id="{724D9F9A-7559-4AB5-A2C2-E47555037D7A}"/>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438150"/>
            <a:ext cx="3848100" cy="685800"/>
          </a:xfrm>
        </p:spPr>
        <p:txBody>
          <a:bodyPr>
            <a:normAutofit fontScale="90000"/>
          </a:bodyPr>
          <a:lstStyle/>
          <a:p>
            <a:r>
              <a:rPr lang="en-US" b="1" dirty="0"/>
              <a:t>Bamboo Tunnel</a:t>
            </a:r>
          </a:p>
        </p:txBody>
      </p:sp>
      <p:sp>
        <p:nvSpPr>
          <p:cNvPr id="3" name="Content Placeholder 2"/>
          <p:cNvSpPr>
            <a:spLocks noGrp="1"/>
          </p:cNvSpPr>
          <p:nvPr>
            <p:ph idx="1"/>
          </p:nvPr>
        </p:nvSpPr>
        <p:spPr>
          <a:xfrm>
            <a:off x="1257300" y="1543051"/>
            <a:ext cx="5886450" cy="2686049"/>
          </a:xfrm>
        </p:spPr>
        <p:txBody>
          <a:bodyPr>
            <a:noAutofit/>
          </a:bodyPr>
          <a:lstStyle/>
          <a:p>
            <a:r>
              <a:rPr lang="en-US" sz="3300" dirty="0"/>
              <a:t>Road side plantation of 10 </a:t>
            </a:r>
            <a:r>
              <a:rPr lang="en-US" sz="3300" dirty="0" err="1"/>
              <a:t>kms</a:t>
            </a:r>
            <a:r>
              <a:rPr lang="en-US" sz="3300" dirty="0"/>
              <a:t> creating a tunnel</a:t>
            </a:r>
          </a:p>
          <a:p>
            <a:r>
              <a:rPr lang="en-US" sz="3300" dirty="0"/>
              <a:t>The stretch along Bhopal - </a:t>
            </a:r>
            <a:r>
              <a:rPr lang="en-US" sz="3300" dirty="0" err="1"/>
              <a:t>Sehore</a:t>
            </a:r>
            <a:r>
              <a:rPr lang="en-US" sz="3300" dirty="0"/>
              <a:t> road</a:t>
            </a:r>
          </a:p>
          <a:p>
            <a:pPr>
              <a:buNone/>
            </a:pPr>
            <a:endParaRPr lang="en-US" sz="3300" dirty="0"/>
          </a:p>
        </p:txBody>
      </p:sp>
      <p:sp>
        <p:nvSpPr>
          <p:cNvPr id="5" name="TextBox 4">
            <a:extLst>
              <a:ext uri="{FF2B5EF4-FFF2-40B4-BE49-F238E27FC236}">
                <a16:creationId xmlns:a16="http://schemas.microsoft.com/office/drawing/2014/main" id="{2E45396B-B250-4D9F-9094-48E5BD92CE01}"/>
              </a:ext>
            </a:extLst>
          </p:cNvPr>
          <p:cNvSpPr txBox="1"/>
          <p:nvPr/>
        </p:nvSpPr>
        <p:spPr>
          <a:xfrm>
            <a:off x="685800" y="4898432"/>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43300" y="4514850"/>
            <a:ext cx="2171700" cy="273844"/>
          </a:xfrm>
        </p:spPr>
        <p:txBody>
          <a:bodyPr/>
          <a:lstStyle/>
          <a:p>
            <a:pPr algn="ctr"/>
            <a:r>
              <a:rPr lang="en-US" sz="1200" b="1" dirty="0">
                <a:solidFill>
                  <a:schemeClr val="tx1"/>
                </a:solidFill>
              </a:rPr>
              <a:t>Bamboo Tunnel</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1143000" y="1"/>
            <a:ext cx="6858000" cy="4366022"/>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1314DDB0-E228-4C01-BCA4-7950EEB6CDC9}"/>
              </a:ext>
            </a:extLst>
          </p:cNvPr>
          <p:cNvSpPr txBox="1"/>
          <p:nvPr/>
        </p:nvSpPr>
        <p:spPr>
          <a:xfrm>
            <a:off x="685800" y="4910211"/>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1060"/>
            <a:ext cx="6877050" cy="973783"/>
          </a:xfrm>
        </p:spPr>
        <p:txBody>
          <a:bodyPr>
            <a:normAutofit fontScale="90000"/>
          </a:bodyPr>
          <a:lstStyle/>
          <a:p>
            <a:r>
              <a:rPr lang="en-US" sz="3000" b="1" i="1" dirty="0" err="1"/>
              <a:t>Kisaan</a:t>
            </a:r>
            <a:r>
              <a:rPr lang="en-US" sz="3000" b="1" i="1" dirty="0"/>
              <a:t> Bans </a:t>
            </a:r>
            <a:r>
              <a:rPr lang="en-US" sz="3000" b="1" i="1" dirty="0" err="1"/>
              <a:t>Yojna</a:t>
            </a:r>
            <a:r>
              <a:rPr lang="en-US" sz="3000" b="1" i="1" dirty="0"/>
              <a:t> </a:t>
            </a:r>
            <a:r>
              <a:rPr lang="en-US" sz="3000" b="1" dirty="0"/>
              <a:t>(Farmers Bamboo Scheme)</a:t>
            </a:r>
            <a:br>
              <a:rPr lang="en-US" sz="3000" b="1" dirty="0"/>
            </a:br>
            <a:r>
              <a:rPr lang="en-US" sz="3100" b="1" dirty="0"/>
              <a:t>Bamboo outside Forests</a:t>
            </a:r>
            <a:r>
              <a:rPr lang="en-US" sz="3000" b="1" dirty="0"/>
              <a:t>	</a:t>
            </a:r>
          </a:p>
        </p:txBody>
      </p:sp>
      <p:sp>
        <p:nvSpPr>
          <p:cNvPr id="3" name="Content Placeholder 2"/>
          <p:cNvSpPr>
            <a:spLocks noGrp="1"/>
          </p:cNvSpPr>
          <p:nvPr>
            <p:ph idx="1"/>
          </p:nvPr>
        </p:nvSpPr>
        <p:spPr>
          <a:xfrm>
            <a:off x="361950" y="1038908"/>
            <a:ext cx="6877050" cy="3543300"/>
          </a:xfrm>
        </p:spPr>
        <p:txBody>
          <a:bodyPr>
            <a:noAutofit/>
          </a:bodyPr>
          <a:lstStyle/>
          <a:p>
            <a:r>
              <a:rPr lang="en-US" sz="2700" dirty="0"/>
              <a:t>Scientific management of the existing bamboo clumps and planting of new bamboo saplings in the farmlands of the farmers</a:t>
            </a:r>
          </a:p>
          <a:p>
            <a:r>
              <a:rPr lang="en-US" sz="2700" dirty="0"/>
              <a:t>5 yrs - 51 Districts – 5 lakh farmers – 50 lakh clumps -  5 Crore bamboo culms</a:t>
            </a:r>
          </a:p>
          <a:p>
            <a:r>
              <a:rPr lang="en-US" sz="2700" dirty="0"/>
              <a:t>Collaboration with Sir </a:t>
            </a:r>
            <a:r>
              <a:rPr lang="en-US" sz="2700" dirty="0" err="1"/>
              <a:t>Dorabji</a:t>
            </a:r>
            <a:r>
              <a:rPr lang="en-US" sz="2700" dirty="0"/>
              <a:t> Ratan </a:t>
            </a:r>
          </a:p>
          <a:p>
            <a:pPr marL="0" indent="0">
              <a:buNone/>
            </a:pPr>
            <a:r>
              <a:rPr lang="en-US" sz="2700" dirty="0"/>
              <a:t>   Tata Trust.</a:t>
            </a:r>
          </a:p>
        </p:txBody>
      </p:sp>
      <p:sp>
        <p:nvSpPr>
          <p:cNvPr id="5" name="TextBox 4">
            <a:extLst>
              <a:ext uri="{FF2B5EF4-FFF2-40B4-BE49-F238E27FC236}">
                <a16:creationId xmlns:a16="http://schemas.microsoft.com/office/drawing/2014/main" id="{3D124576-EC2B-4483-AD51-A403F94EF6C9}"/>
              </a:ext>
            </a:extLst>
          </p:cNvPr>
          <p:cNvSpPr txBox="1"/>
          <p:nvPr/>
        </p:nvSpPr>
        <p:spPr>
          <a:xfrm>
            <a:off x="6096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pic>
        <p:nvPicPr>
          <p:cNvPr id="4" name="Picture 3" descr="img076.jpg">
            <a:extLst>
              <a:ext uri="{FF2B5EF4-FFF2-40B4-BE49-F238E27FC236}">
                <a16:creationId xmlns:a16="http://schemas.microsoft.com/office/drawing/2014/main" id="{62103E29-C152-408A-87F3-386E33F34051}"/>
              </a:ext>
            </a:extLst>
          </p:cNvPr>
          <p:cNvPicPr>
            <a:picLocks noChangeAspect="1"/>
          </p:cNvPicPr>
          <p:nvPr/>
        </p:nvPicPr>
        <p:blipFill>
          <a:blip r:embed="rId2"/>
          <a:stretch>
            <a:fillRect/>
          </a:stretch>
        </p:blipFill>
        <p:spPr>
          <a:xfrm>
            <a:off x="5794748" y="2810558"/>
            <a:ext cx="3349252" cy="2356025"/>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8110"/>
            <a:ext cx="6629400" cy="1005840"/>
          </a:xfrm>
        </p:spPr>
        <p:txBody>
          <a:bodyPr>
            <a:normAutofit/>
          </a:bodyPr>
          <a:lstStyle/>
          <a:p>
            <a:r>
              <a:rPr lang="en-US" sz="4000" b="1" dirty="0"/>
              <a:t>Bamboo Art &amp; Craft School	</a:t>
            </a:r>
          </a:p>
        </p:txBody>
      </p:sp>
      <p:sp>
        <p:nvSpPr>
          <p:cNvPr id="3" name="Content Placeholder 2"/>
          <p:cNvSpPr>
            <a:spLocks noGrp="1"/>
          </p:cNvSpPr>
          <p:nvPr>
            <p:ph idx="1"/>
          </p:nvPr>
        </p:nvSpPr>
        <p:spPr>
          <a:xfrm>
            <a:off x="1066800" y="1123950"/>
            <a:ext cx="5772150" cy="3086099"/>
          </a:xfrm>
        </p:spPr>
        <p:txBody>
          <a:bodyPr/>
          <a:lstStyle/>
          <a:p>
            <a:r>
              <a:rPr lang="en-US" sz="3600" dirty="0"/>
              <a:t>A Bamboo Art &amp; Craft school in Bhopal for promoting bamboo based Entrepreneurship Development</a:t>
            </a:r>
          </a:p>
          <a:p>
            <a:endParaRPr lang="en-US" sz="3600" dirty="0"/>
          </a:p>
          <a:p>
            <a:endParaRPr lang="en-US" sz="3600" dirty="0"/>
          </a:p>
        </p:txBody>
      </p:sp>
      <p:sp>
        <p:nvSpPr>
          <p:cNvPr id="5" name="TextBox 4">
            <a:extLst>
              <a:ext uri="{FF2B5EF4-FFF2-40B4-BE49-F238E27FC236}">
                <a16:creationId xmlns:a16="http://schemas.microsoft.com/office/drawing/2014/main" id="{1C17738F-4707-4F8B-9F3E-DCD5AD88B09C}"/>
              </a:ext>
            </a:extLst>
          </p:cNvPr>
          <p:cNvSpPr txBox="1"/>
          <p:nvPr/>
        </p:nvSpPr>
        <p:spPr>
          <a:xfrm>
            <a:off x="6858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pic>
        <p:nvPicPr>
          <p:cNvPr id="4" name="Picture 3">
            <a:extLst>
              <a:ext uri="{FF2B5EF4-FFF2-40B4-BE49-F238E27FC236}">
                <a16:creationId xmlns:a16="http://schemas.microsoft.com/office/drawing/2014/main" id="{868AEE6E-483E-495C-8F6A-FD962185C6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00" t="5803" r="15303" b="8681"/>
          <a:stretch/>
        </p:blipFill>
        <p:spPr>
          <a:xfrm>
            <a:off x="6172200" y="2875349"/>
            <a:ext cx="2971799" cy="2268151"/>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AEE2-F2EA-4978-892B-59BFC8C51144}"/>
              </a:ext>
            </a:extLst>
          </p:cNvPr>
          <p:cNvSpPr>
            <a:spLocks noGrp="1"/>
          </p:cNvSpPr>
          <p:nvPr>
            <p:ph type="title"/>
          </p:nvPr>
        </p:nvSpPr>
        <p:spPr>
          <a:xfrm>
            <a:off x="1295400" y="205979"/>
            <a:ext cx="6477000" cy="857250"/>
          </a:xfrm>
        </p:spPr>
        <p:txBody>
          <a:bodyPr>
            <a:normAutofit fontScale="90000"/>
          </a:bodyPr>
          <a:lstStyle/>
          <a:p>
            <a:r>
              <a:rPr lang="en-US" dirty="0"/>
              <a:t>Catch them young for bamboo</a:t>
            </a:r>
            <a:endParaRPr lang="en-IN" dirty="0"/>
          </a:p>
        </p:txBody>
      </p:sp>
      <p:sp>
        <p:nvSpPr>
          <p:cNvPr id="3" name="Content Placeholder 2">
            <a:extLst>
              <a:ext uri="{FF2B5EF4-FFF2-40B4-BE49-F238E27FC236}">
                <a16:creationId xmlns:a16="http://schemas.microsoft.com/office/drawing/2014/main" id="{CD470106-174E-4807-9189-0704F1303E0B}"/>
              </a:ext>
            </a:extLst>
          </p:cNvPr>
          <p:cNvSpPr>
            <a:spLocks noGrp="1"/>
          </p:cNvSpPr>
          <p:nvPr>
            <p:ph idx="1"/>
          </p:nvPr>
        </p:nvSpPr>
        <p:spPr>
          <a:xfrm>
            <a:off x="1485900" y="1485900"/>
            <a:ext cx="5372100" cy="2343150"/>
          </a:xfrm>
        </p:spPr>
        <p:txBody>
          <a:bodyPr/>
          <a:lstStyle/>
          <a:p>
            <a:r>
              <a:rPr lang="en-US" sz="2700" dirty="0"/>
              <a:t>Included bamboo application vocational courses in the curricula/programs of</a:t>
            </a:r>
          </a:p>
          <a:p>
            <a:pPr lvl="1"/>
            <a:r>
              <a:rPr lang="en-US" sz="2400" dirty="0"/>
              <a:t>Industrial Training Institute</a:t>
            </a:r>
          </a:p>
          <a:p>
            <a:pPr lvl="1"/>
            <a:r>
              <a:rPr lang="en-US" sz="2400" dirty="0"/>
              <a:t>Technical education</a:t>
            </a:r>
            <a:endParaRPr lang="en-IN" sz="2400" dirty="0"/>
          </a:p>
        </p:txBody>
      </p:sp>
      <p:sp>
        <p:nvSpPr>
          <p:cNvPr id="7" name="TextBox 6">
            <a:extLst>
              <a:ext uri="{FF2B5EF4-FFF2-40B4-BE49-F238E27FC236}">
                <a16:creationId xmlns:a16="http://schemas.microsoft.com/office/drawing/2014/main" id="{B2B60E9A-A179-44A4-AB76-8F0AC74EFDFB}"/>
              </a:ext>
            </a:extLst>
          </p:cNvPr>
          <p:cNvSpPr txBox="1"/>
          <p:nvPr/>
        </p:nvSpPr>
        <p:spPr>
          <a:xfrm>
            <a:off x="695560" y="490863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3933357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18110"/>
            <a:ext cx="3048000" cy="1005840"/>
          </a:xfrm>
        </p:spPr>
        <p:txBody>
          <a:bodyPr/>
          <a:lstStyle/>
          <a:p>
            <a:r>
              <a:rPr lang="en-US" b="1" dirty="0"/>
              <a:t>Certification	</a:t>
            </a:r>
          </a:p>
        </p:txBody>
      </p:sp>
      <p:sp>
        <p:nvSpPr>
          <p:cNvPr id="3" name="Content Placeholder 2"/>
          <p:cNvSpPr>
            <a:spLocks noGrp="1"/>
          </p:cNvSpPr>
          <p:nvPr>
            <p:ph idx="1"/>
          </p:nvPr>
        </p:nvSpPr>
        <p:spPr>
          <a:xfrm>
            <a:off x="1314450" y="1200151"/>
            <a:ext cx="5829300" cy="3314699"/>
          </a:xfrm>
        </p:spPr>
        <p:txBody>
          <a:bodyPr>
            <a:normAutofit fontScale="92500"/>
          </a:bodyPr>
          <a:lstStyle/>
          <a:p>
            <a:r>
              <a:rPr lang="en-US" sz="2700" dirty="0"/>
              <a:t>Office Certification with ISO 9001:2008</a:t>
            </a:r>
          </a:p>
          <a:p>
            <a:r>
              <a:rPr lang="en-US" sz="2700" dirty="0"/>
              <a:t>FSC Certification of </a:t>
            </a:r>
            <a:r>
              <a:rPr lang="en-US" sz="2700" dirty="0" err="1"/>
              <a:t>Balaghat</a:t>
            </a:r>
            <a:r>
              <a:rPr lang="en-US" sz="2700" dirty="0"/>
              <a:t> Bamboo Forests</a:t>
            </a:r>
          </a:p>
          <a:p>
            <a:r>
              <a:rPr lang="en-US" sz="2700" dirty="0"/>
              <a:t>Certification of Chain of custody and Bamboo products</a:t>
            </a:r>
          </a:p>
          <a:p>
            <a:r>
              <a:rPr lang="en-US" sz="2700" dirty="0"/>
              <a:t>Certification is being carried out through MPCON Ltd</a:t>
            </a:r>
          </a:p>
          <a:p>
            <a:pPr>
              <a:buNone/>
            </a:pPr>
            <a:endParaRPr lang="en-US" sz="2700" dirty="0"/>
          </a:p>
          <a:p>
            <a:endParaRPr lang="en-US" sz="2700" dirty="0"/>
          </a:p>
        </p:txBody>
      </p:sp>
      <p:sp>
        <p:nvSpPr>
          <p:cNvPr id="5" name="TextBox 4">
            <a:extLst>
              <a:ext uri="{FF2B5EF4-FFF2-40B4-BE49-F238E27FC236}">
                <a16:creationId xmlns:a16="http://schemas.microsoft.com/office/drawing/2014/main" id="{BE8D08E6-59BE-4CC0-856E-37A898E7ABE4}"/>
              </a:ext>
            </a:extLst>
          </p:cNvPr>
          <p:cNvSpPr txBox="1"/>
          <p:nvPr/>
        </p:nvSpPr>
        <p:spPr>
          <a:xfrm>
            <a:off x="685800" y="4898432"/>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1279922"/>
          </a:xfrm>
        </p:spPr>
        <p:txBody>
          <a:bodyPr>
            <a:normAutofit fontScale="90000"/>
          </a:bodyPr>
          <a:lstStyle/>
          <a:p>
            <a:r>
              <a:rPr lang="en-US" b="1" dirty="0"/>
              <a:t>Online marketing  of </a:t>
            </a:r>
            <a:br>
              <a:rPr lang="en-US" b="1" dirty="0"/>
            </a:br>
            <a:r>
              <a:rPr lang="en-US" b="1" dirty="0"/>
              <a:t>Bamboo products </a:t>
            </a:r>
          </a:p>
        </p:txBody>
      </p:sp>
      <p:sp>
        <p:nvSpPr>
          <p:cNvPr id="3" name="Content Placeholder 2"/>
          <p:cNvSpPr>
            <a:spLocks noGrp="1"/>
          </p:cNvSpPr>
          <p:nvPr>
            <p:ph idx="1"/>
          </p:nvPr>
        </p:nvSpPr>
        <p:spPr>
          <a:xfrm>
            <a:off x="1314450" y="2000250"/>
            <a:ext cx="5772150" cy="1885950"/>
          </a:xfrm>
        </p:spPr>
        <p:txBody>
          <a:bodyPr/>
          <a:lstStyle/>
          <a:p>
            <a:pPr algn="just"/>
            <a:r>
              <a:rPr lang="en-US" dirty="0"/>
              <a:t>Online marketing of  Bamboo products through leading international online marketing companies, </a:t>
            </a:r>
            <a:r>
              <a:rPr lang="en-US" sz="2700" b="1" dirty="0" err="1"/>
              <a:t>Ebay</a:t>
            </a:r>
            <a:r>
              <a:rPr lang="en-US" sz="2700" b="1" dirty="0"/>
              <a:t> / </a:t>
            </a:r>
            <a:r>
              <a:rPr lang="en-US" sz="2700" b="1" dirty="0" err="1"/>
              <a:t>Flipcart</a:t>
            </a:r>
            <a:endParaRPr lang="en-US" dirty="0"/>
          </a:p>
          <a:p>
            <a:pPr algn="just"/>
            <a:endParaRPr lang="en-US" dirty="0"/>
          </a:p>
        </p:txBody>
      </p:sp>
      <p:sp>
        <p:nvSpPr>
          <p:cNvPr id="5" name="TextBox 4">
            <a:extLst>
              <a:ext uri="{FF2B5EF4-FFF2-40B4-BE49-F238E27FC236}">
                <a16:creationId xmlns:a16="http://schemas.microsoft.com/office/drawing/2014/main" id="{6AA659E7-1720-406C-8342-F2BF68EE1F5E}"/>
              </a:ext>
            </a:extLst>
          </p:cNvPr>
          <p:cNvSpPr txBox="1"/>
          <p:nvPr/>
        </p:nvSpPr>
        <p:spPr>
          <a:xfrm>
            <a:off x="685800" y="4920049"/>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78833"/>
            <a:ext cx="4876800" cy="1005840"/>
          </a:xfrm>
        </p:spPr>
        <p:txBody>
          <a:bodyPr>
            <a:noAutofit/>
          </a:bodyPr>
          <a:lstStyle/>
          <a:p>
            <a:r>
              <a:rPr lang="en-US" sz="3200" b="1" dirty="0"/>
              <a:t>Bamboo Based </a:t>
            </a:r>
            <a:br>
              <a:rPr lang="en-US" sz="3200" b="1" dirty="0"/>
            </a:br>
            <a:r>
              <a:rPr lang="en-US" sz="3200" b="1" dirty="0"/>
              <a:t>Ecotourism Destination</a:t>
            </a:r>
          </a:p>
        </p:txBody>
      </p:sp>
      <p:sp>
        <p:nvSpPr>
          <p:cNvPr id="3" name="Content Placeholder 2"/>
          <p:cNvSpPr>
            <a:spLocks noGrp="1"/>
          </p:cNvSpPr>
          <p:nvPr>
            <p:ph idx="1"/>
          </p:nvPr>
        </p:nvSpPr>
        <p:spPr>
          <a:xfrm>
            <a:off x="1314450" y="1428750"/>
            <a:ext cx="5943600" cy="1885950"/>
          </a:xfrm>
        </p:spPr>
        <p:txBody>
          <a:bodyPr>
            <a:noAutofit/>
          </a:bodyPr>
          <a:lstStyle/>
          <a:p>
            <a:pPr algn="just"/>
            <a:r>
              <a:rPr lang="en-IN" sz="2700" dirty="0"/>
              <a:t>A State of Art Bamboo based Ecotourism destination has been initiated</a:t>
            </a:r>
          </a:p>
          <a:p>
            <a:pPr algn="just"/>
            <a:r>
              <a:rPr lang="en-IN" sz="2700" dirty="0"/>
              <a:t> PPP based enterprise</a:t>
            </a:r>
            <a:endParaRPr lang="en-US" sz="2700" dirty="0"/>
          </a:p>
        </p:txBody>
      </p:sp>
      <p:sp>
        <p:nvSpPr>
          <p:cNvPr id="5" name="TextBox 4">
            <a:extLst>
              <a:ext uri="{FF2B5EF4-FFF2-40B4-BE49-F238E27FC236}">
                <a16:creationId xmlns:a16="http://schemas.microsoft.com/office/drawing/2014/main" id="{913BB885-6AF8-4718-98E5-1B1AAC356C67}"/>
              </a:ext>
            </a:extLst>
          </p:cNvPr>
          <p:cNvSpPr txBox="1"/>
          <p:nvPr/>
        </p:nvSpPr>
        <p:spPr>
          <a:xfrm>
            <a:off x="6858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05978"/>
            <a:ext cx="6858000" cy="1051322"/>
          </a:xfrm>
        </p:spPr>
        <p:txBody>
          <a:bodyPr>
            <a:noAutofit/>
          </a:bodyPr>
          <a:lstStyle/>
          <a:p>
            <a:r>
              <a:rPr lang="en-US" sz="3200" b="1" dirty="0"/>
              <a:t>PPPP</a:t>
            </a:r>
            <a:br>
              <a:rPr lang="en-US" sz="3200" b="1" dirty="0"/>
            </a:br>
            <a:r>
              <a:rPr lang="en-IN" sz="3200" b="1" dirty="0"/>
              <a:t>public people private partnership</a:t>
            </a:r>
            <a:endParaRPr lang="en-US" sz="3200" b="1" dirty="0"/>
          </a:p>
        </p:txBody>
      </p:sp>
      <p:sp>
        <p:nvSpPr>
          <p:cNvPr id="3" name="Content Placeholder 2"/>
          <p:cNvSpPr>
            <a:spLocks noGrp="1"/>
          </p:cNvSpPr>
          <p:nvPr>
            <p:ph idx="1"/>
          </p:nvPr>
        </p:nvSpPr>
        <p:spPr>
          <a:xfrm>
            <a:off x="1314450" y="1428750"/>
            <a:ext cx="5886450" cy="2971800"/>
          </a:xfrm>
        </p:spPr>
        <p:txBody>
          <a:bodyPr>
            <a:normAutofit fontScale="92500" lnSpcReduction="10000"/>
          </a:bodyPr>
          <a:lstStyle/>
          <a:p>
            <a:r>
              <a:rPr lang="en-IN" sz="3000" dirty="0"/>
              <a:t>As a means to develop bamboo resources by combining the best attributes from public and private.</a:t>
            </a:r>
          </a:p>
          <a:p>
            <a:r>
              <a:rPr lang="en-US" sz="3000" dirty="0"/>
              <a:t>For nurseries, plantations, Bamboo processing </a:t>
            </a:r>
            <a:r>
              <a:rPr lang="en-US" sz="3000" dirty="0" err="1"/>
              <a:t>Centres</a:t>
            </a:r>
            <a:r>
              <a:rPr lang="en-US" sz="3000" dirty="0"/>
              <a:t> (CFCs)</a:t>
            </a:r>
          </a:p>
          <a:p>
            <a:r>
              <a:rPr lang="en-US" sz="3000" dirty="0"/>
              <a:t>Bamboo Producers Company on Agro-forestry model .</a:t>
            </a:r>
          </a:p>
          <a:p>
            <a:pPr>
              <a:buNone/>
            </a:pPr>
            <a:endParaRPr lang="en-US" sz="3000" dirty="0"/>
          </a:p>
        </p:txBody>
      </p:sp>
      <p:sp>
        <p:nvSpPr>
          <p:cNvPr id="5" name="TextBox 4">
            <a:extLst>
              <a:ext uri="{FF2B5EF4-FFF2-40B4-BE49-F238E27FC236}">
                <a16:creationId xmlns:a16="http://schemas.microsoft.com/office/drawing/2014/main" id="{E5AC2B3D-A703-4951-B40F-CC478960B8D9}"/>
              </a:ext>
            </a:extLst>
          </p:cNvPr>
          <p:cNvSpPr txBox="1"/>
          <p:nvPr/>
        </p:nvSpPr>
        <p:spPr>
          <a:xfrm>
            <a:off x="6858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82926-EFB8-4F0F-B109-ACC3E3761700}"/>
              </a:ext>
            </a:extLst>
          </p:cNvPr>
          <p:cNvSpPr>
            <a:spLocks noGrp="1"/>
          </p:cNvSpPr>
          <p:nvPr>
            <p:ph type="title"/>
          </p:nvPr>
        </p:nvSpPr>
        <p:spPr>
          <a:xfrm>
            <a:off x="1447800" y="221456"/>
            <a:ext cx="5200650" cy="857250"/>
          </a:xfrm>
        </p:spPr>
        <p:txBody>
          <a:bodyPr>
            <a:normAutofit fontScale="90000"/>
          </a:bodyPr>
          <a:lstStyle/>
          <a:p>
            <a:r>
              <a:rPr lang="en-US" sz="2800" b="1" dirty="0"/>
              <a:t>Capacity Building of </a:t>
            </a:r>
            <a:br>
              <a:rPr lang="en-US" sz="2800" b="1" dirty="0"/>
            </a:br>
            <a:r>
              <a:rPr lang="en-US" sz="2800" b="1" dirty="0"/>
              <a:t>Artisans &amp; Entrepreneurs</a:t>
            </a:r>
            <a:endParaRPr lang="en-IN" sz="2800" b="1" dirty="0"/>
          </a:p>
        </p:txBody>
      </p:sp>
      <p:sp>
        <p:nvSpPr>
          <p:cNvPr id="3" name="Content Placeholder 2">
            <a:extLst>
              <a:ext uri="{FF2B5EF4-FFF2-40B4-BE49-F238E27FC236}">
                <a16:creationId xmlns:a16="http://schemas.microsoft.com/office/drawing/2014/main" id="{DE3468D2-A2C6-4C84-B8EA-94DE998487E4}"/>
              </a:ext>
            </a:extLst>
          </p:cNvPr>
          <p:cNvSpPr>
            <a:spLocks noGrp="1"/>
          </p:cNvSpPr>
          <p:nvPr>
            <p:ph idx="1"/>
          </p:nvPr>
        </p:nvSpPr>
        <p:spPr>
          <a:xfrm>
            <a:off x="1314450" y="1200150"/>
            <a:ext cx="5772150" cy="3737372"/>
          </a:xfrm>
        </p:spPr>
        <p:txBody>
          <a:bodyPr>
            <a:normAutofit fontScale="92500" lnSpcReduction="20000"/>
          </a:bodyPr>
          <a:lstStyle/>
          <a:p>
            <a:r>
              <a:rPr lang="en-US" dirty="0"/>
              <a:t>District, regional, and state level competitions and ranking of artisans through SPA &amp; NID</a:t>
            </a:r>
          </a:p>
          <a:p>
            <a:r>
              <a:rPr lang="en-US" dirty="0"/>
              <a:t>15 Best artisans sent to China for advanced training</a:t>
            </a:r>
          </a:p>
          <a:p>
            <a:r>
              <a:rPr lang="en-US" dirty="0"/>
              <a:t>Community level training program for architecture students</a:t>
            </a:r>
          </a:p>
          <a:p>
            <a:r>
              <a:rPr lang="en-US" dirty="0"/>
              <a:t>Documentation of community knowledge of bamboo architecture and </a:t>
            </a:r>
            <a:r>
              <a:rPr lang="en-US" dirty="0" err="1"/>
              <a:t>utilisation</a:t>
            </a:r>
            <a:endParaRPr lang="en-IN" dirty="0"/>
          </a:p>
        </p:txBody>
      </p:sp>
      <p:sp>
        <p:nvSpPr>
          <p:cNvPr id="5" name="TextBox 4">
            <a:extLst>
              <a:ext uri="{FF2B5EF4-FFF2-40B4-BE49-F238E27FC236}">
                <a16:creationId xmlns:a16="http://schemas.microsoft.com/office/drawing/2014/main" id="{4581D0DF-7FFC-472C-A69E-A5844653052C}"/>
              </a:ext>
            </a:extLst>
          </p:cNvPr>
          <p:cNvSpPr txBox="1"/>
          <p:nvPr/>
        </p:nvSpPr>
        <p:spPr>
          <a:xfrm>
            <a:off x="695560" y="4896966"/>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648656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C980-F069-4960-834C-623AB8EE6B1C}"/>
              </a:ext>
            </a:extLst>
          </p:cNvPr>
          <p:cNvSpPr>
            <a:spLocks noGrp="1"/>
          </p:cNvSpPr>
          <p:nvPr>
            <p:ph type="title"/>
          </p:nvPr>
        </p:nvSpPr>
        <p:spPr>
          <a:xfrm>
            <a:off x="1561794" y="118110"/>
            <a:ext cx="5905806" cy="811581"/>
          </a:xfrm>
        </p:spPr>
        <p:txBody>
          <a:bodyPr>
            <a:normAutofit fontScale="90000"/>
          </a:bodyPr>
          <a:lstStyle/>
          <a:p>
            <a:pPr algn="ctr"/>
            <a:br>
              <a:rPr lang="en-US" sz="2800" dirty="0"/>
            </a:br>
            <a:br>
              <a:rPr lang="en-US" sz="2800" dirty="0"/>
            </a:br>
            <a:br>
              <a:rPr lang="en-US" sz="2800" dirty="0"/>
            </a:br>
            <a:r>
              <a:rPr lang="en-US" sz="2800" dirty="0"/>
              <a:t>State wise distribution of Bamboo in India</a:t>
            </a:r>
            <a:br>
              <a:rPr lang="en-US" sz="2800" dirty="0"/>
            </a:br>
            <a:r>
              <a:rPr lang="en-US" sz="2700" dirty="0"/>
              <a:t>Top 10 states bamboo bearing area (%)</a:t>
            </a:r>
            <a:endParaRPr lang="en-IN" sz="2800" dirty="0"/>
          </a:p>
        </p:txBody>
      </p:sp>
      <p:grpSp>
        <p:nvGrpSpPr>
          <p:cNvPr id="4" name="Group 2">
            <a:extLst>
              <a:ext uri="{FF2B5EF4-FFF2-40B4-BE49-F238E27FC236}">
                <a16:creationId xmlns:a16="http://schemas.microsoft.com/office/drawing/2014/main" id="{D7BE1E4F-D5CC-4A4C-BC74-4813D8A33F88}"/>
              </a:ext>
            </a:extLst>
          </p:cNvPr>
          <p:cNvGrpSpPr>
            <a:grpSpLocks/>
          </p:cNvGrpSpPr>
          <p:nvPr/>
        </p:nvGrpSpPr>
        <p:grpSpPr bwMode="auto">
          <a:xfrm>
            <a:off x="1219200" y="1047750"/>
            <a:ext cx="5791200" cy="3810000"/>
            <a:chOff x="2928" y="241"/>
            <a:chExt cx="6246" cy="3299"/>
          </a:xfrm>
        </p:grpSpPr>
        <p:pic>
          <p:nvPicPr>
            <p:cNvPr id="1027" name="Picture 3">
              <a:extLst>
                <a:ext uri="{FF2B5EF4-FFF2-40B4-BE49-F238E27FC236}">
                  <a16:creationId xmlns:a16="http://schemas.microsoft.com/office/drawing/2014/main" id="{A272681C-F843-4005-B847-F74D3D954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 y="3270"/>
              <a:ext cx="44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862097C3-4782-4E99-956C-4E04D2887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 y="3433"/>
              <a:ext cx="2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1D8FC694-9BFD-4276-A758-6093A9FB28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 y="2257"/>
              <a:ext cx="43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EA41CFCF-8273-4F98-B876-FBD292C522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 y="2415"/>
              <a:ext cx="2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0A1B4903-D552-4D48-ABC8-6FC7E8BDC5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 y="240"/>
              <a:ext cx="6246" cy="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BCED5F8C-9950-4049-8F51-82702D6F2C89}"/>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28560250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95BF-CE94-4196-9452-166D25431E4D}"/>
              </a:ext>
            </a:extLst>
          </p:cNvPr>
          <p:cNvSpPr>
            <a:spLocks noGrp="1"/>
          </p:cNvSpPr>
          <p:nvPr>
            <p:ph type="title"/>
          </p:nvPr>
        </p:nvSpPr>
        <p:spPr>
          <a:xfrm>
            <a:off x="990600" y="118110"/>
            <a:ext cx="4038600" cy="701040"/>
          </a:xfrm>
        </p:spPr>
        <p:txBody>
          <a:bodyPr>
            <a:normAutofit fontScale="90000"/>
          </a:bodyPr>
          <a:lstStyle/>
          <a:p>
            <a:r>
              <a:rPr lang="en-US" dirty="0"/>
              <a:t>Bamboo Housing</a:t>
            </a:r>
            <a:endParaRPr lang="en-IN" dirty="0"/>
          </a:p>
        </p:txBody>
      </p:sp>
      <p:sp>
        <p:nvSpPr>
          <p:cNvPr id="3" name="Content Placeholder 2">
            <a:extLst>
              <a:ext uri="{FF2B5EF4-FFF2-40B4-BE49-F238E27FC236}">
                <a16:creationId xmlns:a16="http://schemas.microsoft.com/office/drawing/2014/main" id="{1462BC85-0B9D-4C8B-BE61-7C380E9B8CFA}"/>
              </a:ext>
            </a:extLst>
          </p:cNvPr>
          <p:cNvSpPr>
            <a:spLocks noGrp="1"/>
          </p:cNvSpPr>
          <p:nvPr>
            <p:ph idx="1"/>
          </p:nvPr>
        </p:nvSpPr>
        <p:spPr>
          <a:xfrm>
            <a:off x="152400" y="1047750"/>
            <a:ext cx="5254752" cy="3352800"/>
          </a:xfrm>
        </p:spPr>
        <p:txBody>
          <a:bodyPr>
            <a:normAutofit/>
          </a:bodyPr>
          <a:lstStyle/>
          <a:p>
            <a:r>
              <a:rPr lang="en-US" dirty="0"/>
              <a:t>Consultation with Construction agencies / builders</a:t>
            </a:r>
          </a:p>
          <a:p>
            <a:pPr lvl="1"/>
            <a:r>
              <a:rPr lang="en-US" dirty="0"/>
              <a:t>5 lakh houses being constructed a year</a:t>
            </a:r>
          </a:p>
          <a:p>
            <a:pPr lvl="1"/>
            <a:r>
              <a:rPr lang="en-US" dirty="0"/>
              <a:t>Ready to construct 10% with bamboo, if raw materials are provided</a:t>
            </a:r>
            <a:endParaRPr lang="en-IN" dirty="0"/>
          </a:p>
        </p:txBody>
      </p:sp>
      <p:sp>
        <p:nvSpPr>
          <p:cNvPr id="5" name="TextBox 4">
            <a:extLst>
              <a:ext uri="{FF2B5EF4-FFF2-40B4-BE49-F238E27FC236}">
                <a16:creationId xmlns:a16="http://schemas.microsoft.com/office/drawing/2014/main" id="{C36BC8A3-B1D4-4124-9785-B8F0580BF7D2}"/>
              </a:ext>
            </a:extLst>
          </p:cNvPr>
          <p:cNvSpPr txBox="1"/>
          <p:nvPr/>
        </p:nvSpPr>
        <p:spPr>
          <a:xfrm>
            <a:off x="609600" y="4898432"/>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pic>
        <p:nvPicPr>
          <p:cNvPr id="4" name="Picture 2" descr="C:\Users\Dell\Desktop\Bamboo\Baihar-Bamboo\Baihar-BambooProduct-9.jpg">
            <a:extLst>
              <a:ext uri="{FF2B5EF4-FFF2-40B4-BE49-F238E27FC236}">
                <a16:creationId xmlns:a16="http://schemas.microsoft.com/office/drawing/2014/main" id="{A125E55B-FC87-4B50-8960-98E3DF3A4CF5}"/>
              </a:ext>
            </a:extLst>
          </p:cNvPr>
          <p:cNvPicPr>
            <a:picLocks noChangeAspect="1" noChangeArrowheads="1"/>
          </p:cNvPicPr>
          <p:nvPr/>
        </p:nvPicPr>
        <p:blipFill>
          <a:blip r:embed="rId2"/>
          <a:srcRect/>
          <a:stretch>
            <a:fillRect/>
          </a:stretch>
        </p:blipFill>
        <p:spPr bwMode="auto">
          <a:xfrm>
            <a:off x="5455047" y="0"/>
            <a:ext cx="3688953" cy="2724150"/>
          </a:xfrm>
          <a:prstGeom prst="rect">
            <a:avLst/>
          </a:prstGeom>
          <a:noFill/>
        </p:spPr>
      </p:pic>
    </p:spTree>
    <p:extLst>
      <p:ext uri="{BB962C8B-B14F-4D97-AF65-F5344CB8AC3E}">
        <p14:creationId xmlns:p14="http://schemas.microsoft.com/office/powerpoint/2010/main" val="18429022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994172"/>
          </a:xfrm>
        </p:spPr>
        <p:txBody>
          <a:bodyPr>
            <a:normAutofit fontScale="90000"/>
          </a:bodyPr>
          <a:lstStyle/>
          <a:p>
            <a:r>
              <a:rPr lang="en-US" b="1" dirty="0"/>
              <a:t>Bamboo based women Entrepreneurship centre </a:t>
            </a:r>
          </a:p>
        </p:txBody>
      </p:sp>
      <p:sp>
        <p:nvSpPr>
          <p:cNvPr id="3" name="Content Placeholder 2"/>
          <p:cNvSpPr>
            <a:spLocks noGrp="1"/>
          </p:cNvSpPr>
          <p:nvPr>
            <p:ph idx="1"/>
          </p:nvPr>
        </p:nvSpPr>
        <p:spPr>
          <a:xfrm>
            <a:off x="1314450" y="1543051"/>
            <a:ext cx="5772150" cy="2628900"/>
          </a:xfrm>
        </p:spPr>
        <p:txBody>
          <a:bodyPr/>
          <a:lstStyle/>
          <a:p>
            <a:r>
              <a:rPr lang="en-US" sz="3000" dirty="0"/>
              <a:t>At </a:t>
            </a:r>
            <a:r>
              <a:rPr lang="en-US" sz="3000" dirty="0" err="1"/>
              <a:t>Baihar</a:t>
            </a:r>
            <a:r>
              <a:rPr lang="en-US" sz="3000" dirty="0"/>
              <a:t>,  </a:t>
            </a:r>
            <a:r>
              <a:rPr lang="en-US" sz="3000" dirty="0" err="1"/>
              <a:t>Balaghat</a:t>
            </a:r>
            <a:r>
              <a:rPr lang="en-US" sz="3000" dirty="0"/>
              <a:t> en route </a:t>
            </a:r>
            <a:r>
              <a:rPr lang="en-US" sz="3000" dirty="0" err="1"/>
              <a:t>Kanha</a:t>
            </a:r>
            <a:r>
              <a:rPr lang="en-US" sz="3000" dirty="0"/>
              <a:t> National Park</a:t>
            </a:r>
          </a:p>
          <a:p>
            <a:pPr>
              <a:buNone/>
            </a:pPr>
            <a:endParaRPr lang="en-US" sz="3000" dirty="0"/>
          </a:p>
          <a:p>
            <a:r>
              <a:rPr lang="en-US" sz="3000" dirty="0"/>
              <a:t>Collaboration - Sir </a:t>
            </a:r>
            <a:r>
              <a:rPr lang="en-US" sz="3000" dirty="0" err="1"/>
              <a:t>Dorabji</a:t>
            </a:r>
            <a:r>
              <a:rPr lang="en-US" sz="3000" dirty="0"/>
              <a:t> </a:t>
            </a:r>
            <a:r>
              <a:rPr lang="en-US" sz="3000" dirty="0" err="1"/>
              <a:t>Ratan</a:t>
            </a:r>
            <a:r>
              <a:rPr lang="en-US" sz="3000" dirty="0"/>
              <a:t> Tata Trust.</a:t>
            </a:r>
          </a:p>
          <a:p>
            <a:endParaRPr lang="en-US" sz="3000" dirty="0"/>
          </a:p>
          <a:p>
            <a:endParaRPr lang="en-US" sz="3000" dirty="0"/>
          </a:p>
        </p:txBody>
      </p:sp>
      <p:sp>
        <p:nvSpPr>
          <p:cNvPr id="5" name="TextBox 4">
            <a:extLst>
              <a:ext uri="{FF2B5EF4-FFF2-40B4-BE49-F238E27FC236}">
                <a16:creationId xmlns:a16="http://schemas.microsoft.com/office/drawing/2014/main" id="{CEAB169C-A243-4285-98E6-F0C0E490DF0A}"/>
              </a:ext>
            </a:extLst>
          </p:cNvPr>
          <p:cNvSpPr txBox="1"/>
          <p:nvPr/>
        </p:nvSpPr>
        <p:spPr>
          <a:xfrm>
            <a:off x="6858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8"/>
            <a:ext cx="6286500" cy="1070371"/>
          </a:xfrm>
        </p:spPr>
        <p:txBody>
          <a:bodyPr>
            <a:noAutofit/>
          </a:bodyPr>
          <a:lstStyle/>
          <a:p>
            <a:r>
              <a:rPr lang="en-US" sz="3200" b="1" dirty="0"/>
              <a:t>Bamboo Toilets in</a:t>
            </a:r>
            <a:br>
              <a:rPr lang="en-US" sz="3200" b="1" dirty="0"/>
            </a:br>
            <a:r>
              <a:rPr lang="en-US" sz="3200" b="1" dirty="0"/>
              <a:t>Rural and Urban Areas</a:t>
            </a:r>
          </a:p>
        </p:txBody>
      </p:sp>
      <p:sp>
        <p:nvSpPr>
          <p:cNvPr id="3" name="Content Placeholder 2"/>
          <p:cNvSpPr>
            <a:spLocks noGrp="1"/>
          </p:cNvSpPr>
          <p:nvPr>
            <p:ph idx="1"/>
          </p:nvPr>
        </p:nvSpPr>
        <p:spPr>
          <a:xfrm>
            <a:off x="1371600" y="1714500"/>
            <a:ext cx="5715000" cy="2114550"/>
          </a:xfrm>
        </p:spPr>
        <p:txBody>
          <a:bodyPr>
            <a:noAutofit/>
          </a:bodyPr>
          <a:lstStyle/>
          <a:p>
            <a:r>
              <a:rPr lang="en-US" sz="3000" dirty="0"/>
              <a:t>Technology developed by ABC and NID</a:t>
            </a:r>
          </a:p>
          <a:p>
            <a:pPr>
              <a:buNone/>
            </a:pPr>
            <a:endParaRPr lang="en-US" sz="3000" dirty="0"/>
          </a:p>
          <a:p>
            <a:r>
              <a:rPr lang="en-US" sz="3000" dirty="0"/>
              <a:t>Pilot Project</a:t>
            </a:r>
          </a:p>
        </p:txBody>
      </p:sp>
      <p:sp>
        <p:nvSpPr>
          <p:cNvPr id="5" name="TextBox 4">
            <a:extLst>
              <a:ext uri="{FF2B5EF4-FFF2-40B4-BE49-F238E27FC236}">
                <a16:creationId xmlns:a16="http://schemas.microsoft.com/office/drawing/2014/main" id="{973197B5-3919-43F6-88EE-1E69DA4744A5}"/>
              </a:ext>
            </a:extLst>
          </p:cNvPr>
          <p:cNvSpPr txBox="1"/>
          <p:nvPr/>
        </p:nvSpPr>
        <p:spPr>
          <a:xfrm>
            <a:off x="6858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09550"/>
            <a:ext cx="4229100" cy="857250"/>
          </a:xfrm>
        </p:spPr>
        <p:txBody>
          <a:bodyPr/>
          <a:lstStyle/>
          <a:p>
            <a:r>
              <a:rPr lang="en-IN" b="1" dirty="0">
                <a:solidFill>
                  <a:srgbClr val="00B050"/>
                </a:solidFill>
              </a:rPr>
              <a:t>The Way Ahead</a:t>
            </a:r>
          </a:p>
        </p:txBody>
      </p:sp>
      <p:sp>
        <p:nvSpPr>
          <p:cNvPr id="3" name="Content Placeholder 2"/>
          <p:cNvSpPr>
            <a:spLocks noGrp="1"/>
          </p:cNvSpPr>
          <p:nvPr>
            <p:ph idx="1"/>
          </p:nvPr>
        </p:nvSpPr>
        <p:spPr>
          <a:xfrm>
            <a:off x="4171950" y="1657350"/>
            <a:ext cx="3200400" cy="2228850"/>
          </a:xfrm>
        </p:spPr>
        <p:txBody>
          <a:bodyPr>
            <a:normAutofit/>
          </a:bodyPr>
          <a:lstStyle/>
          <a:p>
            <a:r>
              <a:rPr lang="en-IN" b="1" dirty="0">
                <a:solidFill>
                  <a:srgbClr val="00B050"/>
                </a:solidFill>
              </a:rPr>
              <a:t>Issues </a:t>
            </a:r>
          </a:p>
          <a:p>
            <a:endParaRPr lang="en-IN" b="1" dirty="0">
              <a:solidFill>
                <a:srgbClr val="00B050"/>
              </a:solidFill>
            </a:endParaRPr>
          </a:p>
          <a:p>
            <a:r>
              <a:rPr lang="en-IN" b="1" dirty="0">
                <a:solidFill>
                  <a:srgbClr val="00B050"/>
                </a:solidFill>
              </a:rPr>
              <a:t>Action Points</a:t>
            </a:r>
          </a:p>
        </p:txBody>
      </p:sp>
      <p:sp>
        <p:nvSpPr>
          <p:cNvPr id="5" name="TextBox 4">
            <a:extLst>
              <a:ext uri="{FF2B5EF4-FFF2-40B4-BE49-F238E27FC236}">
                <a16:creationId xmlns:a16="http://schemas.microsoft.com/office/drawing/2014/main" id="{4CB34CC2-826E-4574-B2F6-5D44B30E7CC1}"/>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62150"/>
            <a:ext cx="5791200" cy="1458271"/>
          </a:xfrm>
        </p:spPr>
        <p:txBody>
          <a:bodyPr>
            <a:noAutofit/>
          </a:bodyPr>
          <a:lstStyle/>
          <a:p>
            <a:r>
              <a:rPr lang="en-US" sz="2800" b="1" dirty="0"/>
              <a:t>Issues </a:t>
            </a:r>
            <a:r>
              <a:rPr lang="en-US" sz="3200" b="1" dirty="0"/>
              <a:t>hindering growth of Bamboo Sector at </a:t>
            </a:r>
            <a:r>
              <a:rPr lang="en-US" sz="2800" b="1" dirty="0"/>
              <a:t>global level</a:t>
            </a:r>
            <a:br>
              <a:rPr lang="en-US" sz="2800" b="1" dirty="0"/>
            </a:br>
            <a:endParaRPr lang="en-IN" sz="1600" b="1" dirty="0"/>
          </a:p>
        </p:txBody>
      </p:sp>
      <p:pic>
        <p:nvPicPr>
          <p:cNvPr id="6" name="Picture 2" descr="C:\Users\diksh_000\Pictures\bamboo-leaf_1024x768_25629.jpg"/>
          <p:cNvPicPr>
            <a:picLocks noChangeAspect="1" noChangeArrowheads="1"/>
          </p:cNvPicPr>
          <p:nvPr/>
        </p:nvPicPr>
        <p:blipFill>
          <a:blip r:embed="rId2" cstate="print"/>
          <a:srcRect/>
          <a:stretch>
            <a:fillRect/>
          </a:stretch>
        </p:blipFill>
        <p:spPr bwMode="auto">
          <a:xfrm>
            <a:off x="7234999" y="1423433"/>
            <a:ext cx="1710881" cy="3384376"/>
          </a:xfrm>
          <a:prstGeom prst="rect">
            <a:avLst/>
          </a:prstGeom>
          <a:noFill/>
        </p:spPr>
      </p:pic>
    </p:spTree>
    <p:extLst>
      <p:ext uri="{BB962C8B-B14F-4D97-AF65-F5344CB8AC3E}">
        <p14:creationId xmlns:p14="http://schemas.microsoft.com/office/powerpoint/2010/main" val="8040475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979"/>
            <a:ext cx="8686800" cy="857250"/>
          </a:xfrm>
        </p:spPr>
        <p:txBody>
          <a:bodyPr>
            <a:noAutofit/>
          </a:bodyPr>
          <a:lstStyle/>
          <a:p>
            <a:r>
              <a:rPr lang="en-US" sz="2700" b="1" dirty="0"/>
              <a:t>Issues </a:t>
            </a:r>
            <a:r>
              <a:rPr lang="en-US" sz="2800" b="1" dirty="0"/>
              <a:t>hindering growth of Bamboo Sector at </a:t>
            </a:r>
            <a:r>
              <a:rPr lang="en-US" sz="2700" b="1" dirty="0"/>
              <a:t>global level</a:t>
            </a:r>
            <a:br>
              <a:rPr lang="en-US" sz="2700" b="1" dirty="0"/>
            </a:br>
            <a:endParaRPr lang="en-IN" sz="1500" b="1" dirty="0"/>
          </a:p>
        </p:txBody>
      </p:sp>
      <p:sp>
        <p:nvSpPr>
          <p:cNvPr id="3" name="Content Placeholder 2"/>
          <p:cNvSpPr>
            <a:spLocks noGrp="1"/>
          </p:cNvSpPr>
          <p:nvPr>
            <p:ph sz="quarter" idx="4294967295"/>
          </p:nvPr>
        </p:nvSpPr>
        <p:spPr>
          <a:xfrm>
            <a:off x="399580" y="1954684"/>
            <a:ext cx="6248400" cy="2066527"/>
          </a:xfrm>
          <a:prstGeom prst="rect">
            <a:avLst/>
          </a:prstGeom>
        </p:spPr>
        <p:txBody>
          <a:bodyPr>
            <a:normAutofit/>
          </a:bodyPr>
          <a:lstStyle/>
          <a:p>
            <a:pPr marL="0" indent="0" algn="just">
              <a:buNone/>
            </a:pPr>
            <a:r>
              <a:rPr lang="en-IN" sz="3200" b="1" dirty="0"/>
              <a:t>Lack of global cooperation – </a:t>
            </a:r>
            <a:r>
              <a:rPr lang="en-IN" sz="3200" dirty="0"/>
              <a:t>steps initiated by different countries for development of bamboo sector have regional impact. </a:t>
            </a:r>
          </a:p>
          <a:p>
            <a:pPr algn="just"/>
            <a:endParaRPr lang="en-IN" sz="3200" dirty="0"/>
          </a:p>
          <a:p>
            <a:pPr algn="just"/>
            <a:endParaRPr lang="en-IN" sz="3200" dirty="0"/>
          </a:p>
          <a:p>
            <a:pPr algn="just"/>
            <a:endParaRPr lang="en-IN" sz="3200" dirty="0"/>
          </a:p>
          <a:p>
            <a:pPr algn="just">
              <a:buNone/>
            </a:pPr>
            <a:endParaRPr lang="en-IN" sz="3200" dirty="0"/>
          </a:p>
        </p:txBody>
      </p:sp>
      <p:pic>
        <p:nvPicPr>
          <p:cNvPr id="6" name="Picture 2" descr="C:\Users\diksh_000\Pictures\bamboo-leaf_1024x768_25629.jpg"/>
          <p:cNvPicPr>
            <a:picLocks noChangeAspect="1" noChangeArrowheads="1"/>
          </p:cNvPicPr>
          <p:nvPr/>
        </p:nvPicPr>
        <p:blipFill>
          <a:blip r:embed="rId2" cstate="print"/>
          <a:srcRect/>
          <a:stretch>
            <a:fillRect/>
          </a:stretch>
        </p:blipFill>
        <p:spPr bwMode="auto">
          <a:xfrm>
            <a:off x="7234999" y="1423433"/>
            <a:ext cx="1710881" cy="3384376"/>
          </a:xfrm>
          <a:prstGeom prst="rect">
            <a:avLst/>
          </a:prstGeom>
          <a:noFill/>
        </p:spPr>
      </p:pic>
      <p:sp>
        <p:nvSpPr>
          <p:cNvPr id="4" name="TextBox 3">
            <a:extLst>
              <a:ext uri="{FF2B5EF4-FFF2-40B4-BE49-F238E27FC236}">
                <a16:creationId xmlns:a16="http://schemas.microsoft.com/office/drawing/2014/main" id="{2A54618B-E6C2-47B8-B57F-21983376DBC2}"/>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04800" y="1663257"/>
            <a:ext cx="6629400" cy="2828527"/>
          </a:xfrm>
          <a:prstGeom prst="rect">
            <a:avLst/>
          </a:prstGeom>
        </p:spPr>
        <p:txBody>
          <a:bodyPr>
            <a:normAutofit/>
          </a:bodyPr>
          <a:lstStyle/>
          <a:p>
            <a:pPr marL="0" indent="0" algn="just">
              <a:buNone/>
            </a:pPr>
            <a:r>
              <a:rPr lang="en-IN" b="1" dirty="0"/>
              <a:t>Bamboo is still stuck </a:t>
            </a:r>
            <a:r>
              <a:rPr lang="en-IN" dirty="0"/>
              <a:t>somewhere between forestry, horticulture, and agriculture, bamboo doesn’t fit neatly into any category. A global consensus is required amongst different countries to adopt bamboo as a plantation crop.</a:t>
            </a:r>
          </a:p>
          <a:p>
            <a:pPr algn="just"/>
            <a:endParaRPr lang="en-IN" dirty="0"/>
          </a:p>
          <a:p>
            <a:pPr algn="just"/>
            <a:endParaRPr lang="en-IN" dirty="0"/>
          </a:p>
          <a:p>
            <a:pPr algn="just">
              <a:buNone/>
            </a:pPr>
            <a:endParaRPr lang="en-IN" dirty="0"/>
          </a:p>
        </p:txBody>
      </p:sp>
      <p:pic>
        <p:nvPicPr>
          <p:cNvPr id="6" name="Picture 2" descr="C:\Users\diksh_000\Pictures\bamboo-leaf_1024x768_25629.jpg"/>
          <p:cNvPicPr>
            <a:picLocks noChangeAspect="1" noChangeArrowheads="1"/>
          </p:cNvPicPr>
          <p:nvPr/>
        </p:nvPicPr>
        <p:blipFill>
          <a:blip r:embed="rId2" cstate="print"/>
          <a:srcRect/>
          <a:stretch>
            <a:fillRect/>
          </a:stretch>
        </p:blipFill>
        <p:spPr bwMode="auto">
          <a:xfrm>
            <a:off x="7315200" y="1385333"/>
            <a:ext cx="1710881" cy="3384376"/>
          </a:xfrm>
          <a:prstGeom prst="rect">
            <a:avLst/>
          </a:prstGeom>
          <a:noFill/>
        </p:spPr>
      </p:pic>
      <p:sp>
        <p:nvSpPr>
          <p:cNvPr id="4" name="TextBox 3">
            <a:extLst>
              <a:ext uri="{FF2B5EF4-FFF2-40B4-BE49-F238E27FC236}">
                <a16:creationId xmlns:a16="http://schemas.microsoft.com/office/drawing/2014/main" id="{2A54618B-E6C2-47B8-B57F-21983376DBC2}"/>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10" name="Title 1">
            <a:extLst>
              <a:ext uri="{FF2B5EF4-FFF2-40B4-BE49-F238E27FC236}">
                <a16:creationId xmlns:a16="http://schemas.microsoft.com/office/drawing/2014/main" id="{93A076C2-7A1E-4B07-AA7C-5F7349076B3B}"/>
              </a:ext>
            </a:extLst>
          </p:cNvPr>
          <p:cNvSpPr>
            <a:spLocks noGrp="1"/>
          </p:cNvSpPr>
          <p:nvPr>
            <p:ph type="title"/>
          </p:nvPr>
        </p:nvSpPr>
        <p:spPr>
          <a:xfrm>
            <a:off x="228600" y="205979"/>
            <a:ext cx="8686800" cy="857250"/>
          </a:xfrm>
        </p:spPr>
        <p:txBody>
          <a:bodyPr>
            <a:noAutofit/>
          </a:bodyPr>
          <a:lstStyle/>
          <a:p>
            <a:r>
              <a:rPr lang="en-US" sz="2700" b="1" dirty="0"/>
              <a:t>Issues </a:t>
            </a:r>
            <a:r>
              <a:rPr lang="en-US" sz="2800" b="1" dirty="0"/>
              <a:t>hindering growth of Bamboo Sector at </a:t>
            </a:r>
            <a:r>
              <a:rPr lang="en-US" sz="2700" b="1" dirty="0"/>
              <a:t>global level</a:t>
            </a:r>
            <a:br>
              <a:rPr lang="en-US" sz="2700" b="1" dirty="0"/>
            </a:br>
            <a:endParaRPr lang="en-IN" sz="1500" b="1" dirty="0"/>
          </a:p>
        </p:txBody>
      </p:sp>
    </p:spTree>
    <p:extLst>
      <p:ext uri="{BB962C8B-B14F-4D97-AF65-F5344CB8AC3E}">
        <p14:creationId xmlns:p14="http://schemas.microsoft.com/office/powerpoint/2010/main" val="37774602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10910" y="2449984"/>
            <a:ext cx="6699489" cy="1075927"/>
          </a:xfrm>
          <a:prstGeom prst="rect">
            <a:avLst/>
          </a:prstGeom>
        </p:spPr>
        <p:txBody>
          <a:bodyPr>
            <a:normAutofit/>
          </a:bodyPr>
          <a:lstStyle/>
          <a:p>
            <a:pPr marL="0" indent="0" algn="just">
              <a:buNone/>
            </a:pPr>
            <a:r>
              <a:rPr lang="en-IN" b="1" dirty="0"/>
              <a:t>Trade imbalance : Supply - Demand gap is high  </a:t>
            </a:r>
            <a:r>
              <a:rPr lang="en-IN" dirty="0"/>
              <a:t>(almost 50 %)</a:t>
            </a:r>
          </a:p>
          <a:p>
            <a:pPr marL="0" indent="0" algn="just">
              <a:buNone/>
            </a:pPr>
            <a:endParaRPr lang="en-IN" dirty="0"/>
          </a:p>
          <a:p>
            <a:pPr algn="just"/>
            <a:endParaRPr lang="en-IN" dirty="0"/>
          </a:p>
          <a:p>
            <a:pPr algn="just">
              <a:buNone/>
            </a:pPr>
            <a:endParaRPr lang="en-IN" dirty="0"/>
          </a:p>
        </p:txBody>
      </p:sp>
      <p:pic>
        <p:nvPicPr>
          <p:cNvPr id="6" name="Picture 2" descr="C:\Users\diksh_000\Pictures\bamboo-leaf_1024x768_25629.jpg"/>
          <p:cNvPicPr>
            <a:picLocks noChangeAspect="1" noChangeArrowheads="1"/>
          </p:cNvPicPr>
          <p:nvPr/>
        </p:nvPicPr>
        <p:blipFill>
          <a:blip r:embed="rId2" cstate="print"/>
          <a:srcRect/>
          <a:stretch>
            <a:fillRect/>
          </a:stretch>
        </p:blipFill>
        <p:spPr bwMode="auto">
          <a:xfrm>
            <a:off x="7315200" y="1428750"/>
            <a:ext cx="1710881" cy="3384376"/>
          </a:xfrm>
          <a:prstGeom prst="rect">
            <a:avLst/>
          </a:prstGeom>
          <a:noFill/>
        </p:spPr>
      </p:pic>
      <p:sp>
        <p:nvSpPr>
          <p:cNvPr id="4" name="TextBox 3">
            <a:extLst>
              <a:ext uri="{FF2B5EF4-FFF2-40B4-BE49-F238E27FC236}">
                <a16:creationId xmlns:a16="http://schemas.microsoft.com/office/drawing/2014/main" id="{2A54618B-E6C2-47B8-B57F-21983376DBC2}"/>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8" name="Title 1">
            <a:extLst>
              <a:ext uri="{FF2B5EF4-FFF2-40B4-BE49-F238E27FC236}">
                <a16:creationId xmlns:a16="http://schemas.microsoft.com/office/drawing/2014/main" id="{8F32D941-0916-4A41-8E11-7A7C57F435A1}"/>
              </a:ext>
            </a:extLst>
          </p:cNvPr>
          <p:cNvSpPr>
            <a:spLocks noGrp="1"/>
          </p:cNvSpPr>
          <p:nvPr>
            <p:ph type="title"/>
          </p:nvPr>
        </p:nvSpPr>
        <p:spPr>
          <a:xfrm>
            <a:off x="228600" y="205979"/>
            <a:ext cx="8686800" cy="857250"/>
          </a:xfrm>
        </p:spPr>
        <p:txBody>
          <a:bodyPr>
            <a:noAutofit/>
          </a:bodyPr>
          <a:lstStyle/>
          <a:p>
            <a:r>
              <a:rPr lang="en-US" sz="2700" b="1" dirty="0"/>
              <a:t>Issues </a:t>
            </a:r>
            <a:r>
              <a:rPr lang="en-US" sz="2800" b="1" dirty="0"/>
              <a:t>hindering growth of Bamboo Sector at </a:t>
            </a:r>
            <a:r>
              <a:rPr lang="en-US" sz="2700" b="1" dirty="0"/>
              <a:t>global level</a:t>
            </a:r>
            <a:br>
              <a:rPr lang="en-US" sz="2700" b="1" dirty="0"/>
            </a:br>
            <a:endParaRPr lang="en-IN" sz="1500" b="1" dirty="0"/>
          </a:p>
        </p:txBody>
      </p:sp>
    </p:spTree>
    <p:extLst>
      <p:ext uri="{BB962C8B-B14F-4D97-AF65-F5344CB8AC3E}">
        <p14:creationId xmlns:p14="http://schemas.microsoft.com/office/powerpoint/2010/main" val="10115466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04800" y="2190750"/>
            <a:ext cx="6858000" cy="1380727"/>
          </a:xfrm>
          <a:prstGeom prst="rect">
            <a:avLst/>
          </a:prstGeom>
        </p:spPr>
        <p:txBody>
          <a:bodyPr>
            <a:normAutofit/>
          </a:bodyPr>
          <a:lstStyle/>
          <a:p>
            <a:pPr marL="0" indent="0" algn="just">
              <a:buNone/>
            </a:pPr>
            <a:r>
              <a:rPr lang="en-IN" b="1" dirty="0"/>
              <a:t>Lack of institutional linkages/ ToT</a:t>
            </a:r>
            <a:r>
              <a:rPr lang="en-IN" dirty="0"/>
              <a:t> – (Lab to Field / Field to Factory/ Factory to Market)</a:t>
            </a:r>
          </a:p>
          <a:p>
            <a:pPr marL="0" indent="0" algn="just">
              <a:buNone/>
            </a:pPr>
            <a:endParaRPr lang="en-IN" dirty="0"/>
          </a:p>
          <a:p>
            <a:pPr algn="just"/>
            <a:endParaRPr lang="en-IN" dirty="0"/>
          </a:p>
          <a:p>
            <a:pPr algn="just"/>
            <a:endParaRPr lang="en-IN" dirty="0"/>
          </a:p>
          <a:p>
            <a:pPr algn="just">
              <a:buNone/>
            </a:pPr>
            <a:endParaRPr lang="en-IN" dirty="0"/>
          </a:p>
        </p:txBody>
      </p:sp>
      <p:pic>
        <p:nvPicPr>
          <p:cNvPr id="6" name="Picture 2" descr="C:\Users\diksh_000\Pictures\bamboo-leaf_1024x768_25629.jpg"/>
          <p:cNvPicPr>
            <a:picLocks noChangeAspect="1" noChangeArrowheads="1"/>
          </p:cNvPicPr>
          <p:nvPr/>
        </p:nvPicPr>
        <p:blipFill>
          <a:blip r:embed="rId2" cstate="print"/>
          <a:srcRect/>
          <a:stretch>
            <a:fillRect/>
          </a:stretch>
        </p:blipFill>
        <p:spPr bwMode="auto">
          <a:xfrm>
            <a:off x="7315200" y="1419623"/>
            <a:ext cx="1710881" cy="3384376"/>
          </a:xfrm>
          <a:prstGeom prst="rect">
            <a:avLst/>
          </a:prstGeom>
          <a:noFill/>
        </p:spPr>
      </p:pic>
      <p:sp>
        <p:nvSpPr>
          <p:cNvPr id="4" name="TextBox 3">
            <a:extLst>
              <a:ext uri="{FF2B5EF4-FFF2-40B4-BE49-F238E27FC236}">
                <a16:creationId xmlns:a16="http://schemas.microsoft.com/office/drawing/2014/main" id="{2A54618B-E6C2-47B8-B57F-21983376DBC2}"/>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8" name="Title 1">
            <a:extLst>
              <a:ext uri="{FF2B5EF4-FFF2-40B4-BE49-F238E27FC236}">
                <a16:creationId xmlns:a16="http://schemas.microsoft.com/office/drawing/2014/main" id="{7CE44DF6-7ACE-4DE2-91CA-E204ABDB5384}"/>
              </a:ext>
            </a:extLst>
          </p:cNvPr>
          <p:cNvSpPr>
            <a:spLocks noGrp="1"/>
          </p:cNvSpPr>
          <p:nvPr>
            <p:ph type="title"/>
          </p:nvPr>
        </p:nvSpPr>
        <p:spPr>
          <a:xfrm>
            <a:off x="228600" y="205979"/>
            <a:ext cx="8686800" cy="857250"/>
          </a:xfrm>
        </p:spPr>
        <p:txBody>
          <a:bodyPr>
            <a:noAutofit/>
          </a:bodyPr>
          <a:lstStyle/>
          <a:p>
            <a:r>
              <a:rPr lang="en-US" sz="2700" b="1" dirty="0"/>
              <a:t>Issues </a:t>
            </a:r>
            <a:r>
              <a:rPr lang="en-US" sz="2800" b="1" dirty="0"/>
              <a:t>hindering growth of Bamboo Sector at </a:t>
            </a:r>
            <a:r>
              <a:rPr lang="en-US" sz="2700" b="1" dirty="0"/>
              <a:t>global level</a:t>
            </a:r>
            <a:br>
              <a:rPr lang="en-US" sz="2700" b="1" dirty="0"/>
            </a:br>
            <a:endParaRPr lang="en-IN" sz="1500" b="1" dirty="0"/>
          </a:p>
        </p:txBody>
      </p:sp>
    </p:spTree>
    <p:extLst>
      <p:ext uri="{BB962C8B-B14F-4D97-AF65-F5344CB8AC3E}">
        <p14:creationId xmlns:p14="http://schemas.microsoft.com/office/powerpoint/2010/main" val="16386684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81000" y="2114550"/>
            <a:ext cx="6705600" cy="1676400"/>
          </a:xfrm>
          <a:prstGeom prst="rect">
            <a:avLst/>
          </a:prstGeom>
        </p:spPr>
        <p:txBody>
          <a:bodyPr>
            <a:normAutofit/>
          </a:bodyPr>
          <a:lstStyle/>
          <a:p>
            <a:pPr marL="0" lvl="0" indent="0" algn="just">
              <a:buNone/>
            </a:pPr>
            <a:r>
              <a:rPr lang="en-US" sz="3200" b="1" dirty="0"/>
              <a:t>Lack of Research &amp; Development</a:t>
            </a:r>
            <a:r>
              <a:rPr lang="en-US" sz="3200" dirty="0"/>
              <a:t> for exploring innovative bamboo usage which can be locally adopted.</a:t>
            </a:r>
          </a:p>
          <a:p>
            <a:pPr algn="just"/>
            <a:endParaRPr lang="en-IN" sz="4000" dirty="0"/>
          </a:p>
          <a:p>
            <a:pPr algn="just"/>
            <a:endParaRPr lang="en-IN" sz="4000" dirty="0"/>
          </a:p>
          <a:p>
            <a:pPr algn="just"/>
            <a:endParaRPr lang="en-IN" sz="4000" dirty="0"/>
          </a:p>
          <a:p>
            <a:pPr algn="just">
              <a:buNone/>
            </a:pPr>
            <a:endParaRPr lang="en-IN" sz="4000" dirty="0"/>
          </a:p>
        </p:txBody>
      </p:sp>
      <p:pic>
        <p:nvPicPr>
          <p:cNvPr id="6" name="Picture 2" descr="C:\Users\diksh_000\Pictures\bamboo-leaf_1024x768_25629.jpg"/>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
        <p:nvSpPr>
          <p:cNvPr id="4" name="TextBox 3">
            <a:extLst>
              <a:ext uri="{FF2B5EF4-FFF2-40B4-BE49-F238E27FC236}">
                <a16:creationId xmlns:a16="http://schemas.microsoft.com/office/drawing/2014/main" id="{2A54618B-E6C2-47B8-B57F-21983376DBC2}"/>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8" name="Title 1">
            <a:extLst>
              <a:ext uri="{FF2B5EF4-FFF2-40B4-BE49-F238E27FC236}">
                <a16:creationId xmlns:a16="http://schemas.microsoft.com/office/drawing/2014/main" id="{1258400E-7E99-4929-8EBA-A2FD8F528D9D}"/>
              </a:ext>
            </a:extLst>
          </p:cNvPr>
          <p:cNvSpPr>
            <a:spLocks noGrp="1"/>
          </p:cNvSpPr>
          <p:nvPr>
            <p:ph type="title"/>
          </p:nvPr>
        </p:nvSpPr>
        <p:spPr>
          <a:xfrm>
            <a:off x="228600" y="205979"/>
            <a:ext cx="8686800" cy="857250"/>
          </a:xfrm>
        </p:spPr>
        <p:txBody>
          <a:bodyPr>
            <a:noAutofit/>
          </a:bodyPr>
          <a:lstStyle/>
          <a:p>
            <a:r>
              <a:rPr lang="en-US" sz="2700" b="1" dirty="0"/>
              <a:t>Issues </a:t>
            </a:r>
            <a:r>
              <a:rPr lang="en-US" sz="2800" b="1" dirty="0"/>
              <a:t>hindering growth of Bamboo Sector at </a:t>
            </a:r>
            <a:r>
              <a:rPr lang="en-US" sz="2700" b="1" dirty="0"/>
              <a:t>global level</a:t>
            </a:r>
            <a:br>
              <a:rPr lang="en-US" sz="2700" b="1" dirty="0"/>
            </a:br>
            <a:endParaRPr lang="en-IN" sz="1500" b="1" dirty="0"/>
          </a:p>
        </p:txBody>
      </p:sp>
    </p:spTree>
    <p:extLst>
      <p:ext uri="{BB962C8B-B14F-4D97-AF65-F5344CB8AC3E}">
        <p14:creationId xmlns:p14="http://schemas.microsoft.com/office/powerpoint/2010/main" val="2259500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743200" y="118110"/>
            <a:ext cx="2895600" cy="434340"/>
          </a:xfrm>
        </p:spPr>
        <p:txBody>
          <a:bodyPr>
            <a:normAutofit fontScale="90000"/>
          </a:bodyPr>
          <a:lstStyle/>
          <a:p>
            <a:pPr algn="ctr"/>
            <a:r>
              <a:rPr lang="en-US" sz="2700" dirty="0">
                <a:latin typeface="Comic Sans MS" pitchFamily="66" charset="0"/>
              </a:rPr>
              <a:t>Bamboo in India</a:t>
            </a:r>
          </a:p>
        </p:txBody>
      </p:sp>
      <p:sp>
        <p:nvSpPr>
          <p:cNvPr id="5123" name="Content Placeholder 2"/>
          <p:cNvSpPr>
            <a:spLocks noGrp="1"/>
          </p:cNvSpPr>
          <p:nvPr>
            <p:ph idx="1"/>
          </p:nvPr>
        </p:nvSpPr>
        <p:spPr>
          <a:xfrm>
            <a:off x="1066800" y="1324372"/>
            <a:ext cx="6858000" cy="2721848"/>
          </a:xfrm>
        </p:spPr>
        <p:txBody>
          <a:bodyPr>
            <a:noAutofit/>
          </a:bodyPr>
          <a:lstStyle/>
          <a:p>
            <a:r>
              <a:rPr lang="en-US" sz="2000" dirty="0">
                <a:latin typeface="Century Gothic" pitchFamily="34" charset="0"/>
              </a:rPr>
              <a:t>India is the second richest country in terms of Bamboo genetic diversity with a total of </a:t>
            </a:r>
          </a:p>
          <a:p>
            <a:pPr lvl="1"/>
            <a:r>
              <a:rPr lang="en-US" sz="2000" dirty="0">
                <a:latin typeface="Century Gothic" pitchFamily="34" charset="0"/>
              </a:rPr>
              <a:t>136 species under 25 genera </a:t>
            </a:r>
          </a:p>
          <a:p>
            <a:pPr lvl="2"/>
            <a:r>
              <a:rPr lang="en-US" sz="2000" dirty="0">
                <a:latin typeface="Century Gothic" pitchFamily="34" charset="0"/>
              </a:rPr>
              <a:t>125 indigenous and 11 exotics</a:t>
            </a:r>
          </a:p>
          <a:p>
            <a:pPr lvl="1"/>
            <a:r>
              <a:rPr lang="en-US" sz="2300" dirty="0">
                <a:latin typeface="Century Gothic" pitchFamily="34" charset="0"/>
              </a:rPr>
              <a:t>Spread over around 16.00 million ha of forest areas </a:t>
            </a:r>
          </a:p>
          <a:p>
            <a:pPr lvl="2"/>
            <a:r>
              <a:rPr lang="en-US" sz="2000" dirty="0">
                <a:latin typeface="Century Gothic" pitchFamily="34" charset="0"/>
              </a:rPr>
              <a:t>i.e. 22% of the country’s forest cover</a:t>
            </a:r>
          </a:p>
          <a:p>
            <a:pPr marL="0" indent="0">
              <a:buNone/>
            </a:pPr>
            <a:endParaRPr lang="en-US" sz="2000" dirty="0"/>
          </a:p>
        </p:txBody>
      </p:sp>
      <p:sp>
        <p:nvSpPr>
          <p:cNvPr id="5" name="Rectangle 5"/>
          <p:cNvSpPr>
            <a:spLocks noChangeArrowheads="1"/>
          </p:cNvSpPr>
          <p:nvPr/>
        </p:nvSpPr>
        <p:spPr bwMode="auto">
          <a:xfrm>
            <a:off x="1524000" y="552450"/>
            <a:ext cx="5314950" cy="464423"/>
          </a:xfrm>
          <a:prstGeom prst="rect">
            <a:avLst/>
          </a:prstGeom>
          <a:solidFill>
            <a:schemeClr val="accent1">
              <a:lumMod val="75000"/>
            </a:schemeClr>
          </a:solidFill>
          <a:ln w="9525">
            <a:noFill/>
            <a:miter lim="800000"/>
            <a:headEnd/>
            <a:tailEnd/>
          </a:ln>
          <a:effectLst/>
        </p:spPr>
        <p:txBody>
          <a:bodyPr>
            <a:spAutoFit/>
          </a:bodyPr>
          <a:lstStyle/>
          <a:p>
            <a:pPr algn="ctr" eaLnBrk="1" hangingPunct="1">
              <a:lnSpc>
                <a:spcPct val="125000"/>
              </a:lnSpc>
              <a:spcBef>
                <a:spcPct val="50000"/>
              </a:spcBef>
              <a:defRPr/>
            </a:pPr>
            <a:r>
              <a:rPr lang="en-US" sz="2100" b="1" dirty="0">
                <a:solidFill>
                  <a:srgbClr val="4FEB35"/>
                </a:solidFill>
              </a:rPr>
              <a:t>India owns world’s largest bamboo area</a:t>
            </a:r>
          </a:p>
        </p:txBody>
      </p:sp>
      <p:sp>
        <p:nvSpPr>
          <p:cNvPr id="6" name="TextBox 5"/>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16491611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43150"/>
            <a:ext cx="5562600" cy="1008691"/>
          </a:xfrm>
        </p:spPr>
        <p:txBody>
          <a:bodyPr>
            <a:noAutofit/>
          </a:bodyPr>
          <a:lstStyle/>
          <a:p>
            <a:r>
              <a:rPr lang="en-US" sz="3600" b="1" dirty="0"/>
              <a:t>Issues hindering growth of Bamboo sector in India..</a:t>
            </a:r>
            <a:endParaRPr lang="en-IN" sz="3600" b="1" dirty="0"/>
          </a:p>
        </p:txBody>
      </p:sp>
      <p:pic>
        <p:nvPicPr>
          <p:cNvPr id="5" name="Picture 2" descr="C:\Users\diksh_000\Pictures\bamboo-leaf_1024x768_25629.jpg">
            <a:extLst>
              <a:ext uri="{FF2B5EF4-FFF2-40B4-BE49-F238E27FC236}">
                <a16:creationId xmlns:a16="http://schemas.microsoft.com/office/drawing/2014/main" id="{FE620908-BEE5-4983-A7BA-4D06C71B647F}"/>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13834749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5750"/>
            <a:ext cx="8382000" cy="548640"/>
          </a:xfrm>
        </p:spPr>
        <p:txBody>
          <a:bodyPr>
            <a:noAutofit/>
          </a:bodyPr>
          <a:lstStyle/>
          <a:p>
            <a:r>
              <a:rPr lang="en-US" sz="3000" b="1" dirty="0"/>
              <a:t>Issues hindering growth of Bamboo sector in India..</a:t>
            </a:r>
            <a:endParaRPr lang="en-IN" sz="3000" b="1" dirty="0"/>
          </a:p>
        </p:txBody>
      </p:sp>
      <p:sp>
        <p:nvSpPr>
          <p:cNvPr id="3" name="Content Placeholder 2"/>
          <p:cNvSpPr>
            <a:spLocks noGrp="1"/>
          </p:cNvSpPr>
          <p:nvPr>
            <p:ph sz="quarter" idx="13"/>
          </p:nvPr>
        </p:nvSpPr>
        <p:spPr>
          <a:xfrm>
            <a:off x="381000" y="1809750"/>
            <a:ext cx="6521896" cy="2514600"/>
          </a:xfrm>
        </p:spPr>
        <p:txBody>
          <a:bodyPr>
            <a:normAutofit fontScale="92500" lnSpcReduction="10000"/>
          </a:bodyPr>
          <a:lstStyle/>
          <a:p>
            <a:pPr marL="0" indent="0">
              <a:buNone/>
            </a:pPr>
            <a:r>
              <a:rPr lang="en-US" sz="2600" b="1" dirty="0"/>
              <a:t>Lack of policy and legal framework </a:t>
            </a:r>
            <a:endParaRPr lang="en-US" sz="2600" dirty="0"/>
          </a:p>
          <a:p>
            <a:pPr marL="0" indent="0">
              <a:buNone/>
            </a:pPr>
            <a:r>
              <a:rPr lang="en-US" i="1" dirty="0"/>
              <a:t>Bamboo is governed by multiple policies of different ministries, with different legal definition given in Indian Forest Act -192, National Forest Policy -1988 and Forest Right Act -2006</a:t>
            </a:r>
            <a:r>
              <a:rPr lang="en-US" sz="2300" i="1" dirty="0"/>
              <a:t>.</a:t>
            </a:r>
          </a:p>
          <a:p>
            <a:endParaRPr lang="en-IN" dirty="0"/>
          </a:p>
        </p:txBody>
      </p:sp>
      <p:pic>
        <p:nvPicPr>
          <p:cNvPr id="5" name="Picture 2" descr="C:\Users\diksh_000\Pictures\bamboo-leaf_1024x768_25629.jpg">
            <a:extLst>
              <a:ext uri="{FF2B5EF4-FFF2-40B4-BE49-F238E27FC236}">
                <a16:creationId xmlns:a16="http://schemas.microsoft.com/office/drawing/2014/main" id="{FE620908-BEE5-4983-A7BA-4D06C71B647F}"/>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19006149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416481" cy="624840"/>
          </a:xfrm>
        </p:spPr>
        <p:txBody>
          <a:bodyPr>
            <a:noAutofit/>
          </a:bodyPr>
          <a:lstStyle/>
          <a:p>
            <a:r>
              <a:rPr lang="en-US" sz="3000" b="1" dirty="0"/>
              <a:t>Issues hindering growth of Bamboo sector in India..</a:t>
            </a:r>
            <a:endParaRPr lang="en-IN" sz="3000" b="1" dirty="0"/>
          </a:p>
        </p:txBody>
      </p:sp>
      <p:sp>
        <p:nvSpPr>
          <p:cNvPr id="3" name="Content Placeholder 2"/>
          <p:cNvSpPr>
            <a:spLocks noGrp="1"/>
          </p:cNvSpPr>
          <p:nvPr>
            <p:ph sz="quarter" idx="13"/>
          </p:nvPr>
        </p:nvSpPr>
        <p:spPr>
          <a:xfrm>
            <a:off x="148399" y="1629721"/>
            <a:ext cx="6826696" cy="2971800"/>
          </a:xfrm>
        </p:spPr>
        <p:txBody>
          <a:bodyPr>
            <a:normAutofit/>
          </a:bodyPr>
          <a:lstStyle/>
          <a:p>
            <a:pPr marL="0" lvl="1" indent="0">
              <a:spcBef>
                <a:spcPts val="700"/>
              </a:spcBef>
              <a:buClr>
                <a:schemeClr val="accent2"/>
              </a:buClr>
              <a:buSzPct val="60000"/>
              <a:buNone/>
            </a:pPr>
            <a:r>
              <a:rPr lang="en-US" sz="2000" b="1" dirty="0"/>
              <a:t>Convergence issues</a:t>
            </a:r>
          </a:p>
          <a:p>
            <a:pPr marL="0" lvl="1" indent="0">
              <a:spcBef>
                <a:spcPts val="700"/>
              </a:spcBef>
              <a:buClr>
                <a:schemeClr val="accent2"/>
              </a:buClr>
              <a:buSzPct val="60000"/>
              <a:buNone/>
            </a:pPr>
            <a:r>
              <a:rPr lang="en-US" sz="2000" i="1" dirty="0"/>
              <a:t>At present seven central ministries (Agriculture – </a:t>
            </a:r>
            <a:r>
              <a:rPr lang="en-US" sz="2000" b="1" i="1" dirty="0"/>
              <a:t>National Bamboo &amp; Agroforestry Mission</a:t>
            </a:r>
            <a:r>
              <a:rPr lang="en-US" sz="2000" i="1" dirty="0"/>
              <a:t>, Forests – </a:t>
            </a:r>
            <a:r>
              <a:rPr lang="en-US" sz="2000" b="1" i="1" dirty="0"/>
              <a:t>Green India Mission</a:t>
            </a:r>
            <a:r>
              <a:rPr lang="en-US" sz="2000" i="1" dirty="0"/>
              <a:t>, Rural development – </a:t>
            </a:r>
            <a:r>
              <a:rPr lang="en-US" sz="2000" b="1" i="1" dirty="0"/>
              <a:t>MNREGA plantation</a:t>
            </a:r>
            <a:r>
              <a:rPr lang="en-US" sz="2000" i="1" dirty="0"/>
              <a:t>, Science &amp; Technology – </a:t>
            </a:r>
            <a:r>
              <a:rPr lang="en-US" sz="2000" b="1" i="1" dirty="0"/>
              <a:t>National Mission on Bamboo Application</a:t>
            </a:r>
            <a:r>
              <a:rPr lang="en-US" sz="2000" i="1" dirty="0"/>
              <a:t> , MSME – </a:t>
            </a:r>
            <a:r>
              <a:rPr lang="en-US" sz="2000" b="1" i="1" dirty="0"/>
              <a:t>Scheme of Fund for Regeneration of Traditional Industries</a:t>
            </a:r>
            <a:r>
              <a:rPr lang="en-US" sz="2000" i="1" dirty="0"/>
              <a:t>, Commerce &amp; Industry – </a:t>
            </a:r>
            <a:r>
              <a:rPr lang="en-US" sz="2000" b="1" i="1" dirty="0"/>
              <a:t>Scheme for Design and Technology Up -gradation</a:t>
            </a:r>
            <a:r>
              <a:rPr lang="en-US" sz="2000" i="1" dirty="0"/>
              <a:t>, Skill Development &amp; Entrepreneurship – </a:t>
            </a:r>
            <a:r>
              <a:rPr lang="en-US" sz="2000" b="1" i="1" dirty="0"/>
              <a:t>Pradhan Mantri Kaushal Vikas </a:t>
            </a:r>
            <a:r>
              <a:rPr lang="en-US" sz="2000" b="1" i="1" dirty="0" err="1"/>
              <a:t>Yojna</a:t>
            </a:r>
            <a:r>
              <a:rPr lang="en-US" sz="2000" i="1" dirty="0"/>
              <a:t> etc) have direct or indirect impact on the development of Bamboo Sector</a:t>
            </a:r>
          </a:p>
          <a:p>
            <a:endParaRPr lang="en-US" sz="2800" dirty="0"/>
          </a:p>
          <a:p>
            <a:endParaRPr lang="en-IN" sz="2800" dirty="0"/>
          </a:p>
        </p:txBody>
      </p:sp>
      <p:pic>
        <p:nvPicPr>
          <p:cNvPr id="4" name="Picture 2" descr="C:\Users\diksh_000\Pictures\bamboo-leaf_1024x768_25629.jpg">
            <a:extLst>
              <a:ext uri="{FF2B5EF4-FFF2-40B4-BE49-F238E27FC236}">
                <a16:creationId xmlns:a16="http://schemas.microsoft.com/office/drawing/2014/main" id="{7EE849B6-93AF-4E2A-A19B-3F0981BA2698}"/>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15679973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
            <a:ext cx="8458200" cy="624840"/>
          </a:xfrm>
        </p:spPr>
        <p:txBody>
          <a:bodyPr>
            <a:noAutofit/>
          </a:bodyPr>
          <a:lstStyle/>
          <a:p>
            <a:r>
              <a:rPr lang="en-US" sz="3000" b="1" dirty="0"/>
              <a:t>Issues hindering growth of Bamboo sector in India..</a:t>
            </a:r>
            <a:endParaRPr lang="en-IN" sz="3000" b="1" dirty="0"/>
          </a:p>
        </p:txBody>
      </p:sp>
      <p:sp>
        <p:nvSpPr>
          <p:cNvPr id="3" name="Content Placeholder 2"/>
          <p:cNvSpPr>
            <a:spLocks noGrp="1"/>
          </p:cNvSpPr>
          <p:nvPr>
            <p:ph sz="quarter" idx="13"/>
          </p:nvPr>
        </p:nvSpPr>
        <p:spPr>
          <a:xfrm>
            <a:off x="381000" y="2010721"/>
            <a:ext cx="6477000" cy="2209800"/>
          </a:xfrm>
        </p:spPr>
        <p:txBody>
          <a:bodyPr>
            <a:normAutofit fontScale="92500" lnSpcReduction="10000"/>
          </a:bodyPr>
          <a:lstStyle/>
          <a:p>
            <a:pPr marL="0" lvl="1" indent="0">
              <a:spcBef>
                <a:spcPts val="700"/>
              </a:spcBef>
              <a:buClr>
                <a:schemeClr val="accent2"/>
              </a:buClr>
              <a:buSzPct val="60000"/>
              <a:buNone/>
            </a:pPr>
            <a:r>
              <a:rPr lang="en-US" sz="3200" dirty="0"/>
              <a:t>Productivity of bamboo plantations is critically low on both forests as well as private lands (2 tons per hectare) – Lack of quality seedlings, management tools and technique.</a:t>
            </a:r>
          </a:p>
          <a:p>
            <a:endParaRPr lang="en-US" sz="3600" dirty="0"/>
          </a:p>
          <a:p>
            <a:endParaRPr lang="en-IN" sz="3600" dirty="0"/>
          </a:p>
        </p:txBody>
      </p:sp>
      <p:pic>
        <p:nvPicPr>
          <p:cNvPr id="4" name="Picture 2" descr="C:\Users\diksh_000\Pictures\bamboo-leaf_1024x768_25629.jpg">
            <a:extLst>
              <a:ext uri="{FF2B5EF4-FFF2-40B4-BE49-F238E27FC236}">
                <a16:creationId xmlns:a16="http://schemas.microsoft.com/office/drawing/2014/main" id="{C9B02D1E-4DBA-4D4B-91B6-3AA5060C4212}"/>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14404227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458200" cy="624840"/>
          </a:xfrm>
        </p:spPr>
        <p:txBody>
          <a:bodyPr>
            <a:noAutofit/>
          </a:bodyPr>
          <a:lstStyle/>
          <a:p>
            <a:r>
              <a:rPr lang="en-US" sz="3000" b="1" dirty="0"/>
              <a:t>Issues hindering growth of Bamboo sector in India..</a:t>
            </a:r>
            <a:endParaRPr lang="en-IN" sz="3000" b="1" dirty="0"/>
          </a:p>
        </p:txBody>
      </p:sp>
      <p:sp>
        <p:nvSpPr>
          <p:cNvPr id="3" name="Content Placeholder 2"/>
          <p:cNvSpPr>
            <a:spLocks noGrp="1"/>
          </p:cNvSpPr>
          <p:nvPr>
            <p:ph sz="quarter" idx="13"/>
          </p:nvPr>
        </p:nvSpPr>
        <p:spPr>
          <a:xfrm>
            <a:off x="304800" y="2125021"/>
            <a:ext cx="6553200" cy="1981200"/>
          </a:xfrm>
        </p:spPr>
        <p:txBody>
          <a:bodyPr>
            <a:normAutofit/>
          </a:bodyPr>
          <a:lstStyle/>
          <a:p>
            <a:pPr marL="0" lvl="1" indent="0">
              <a:spcBef>
                <a:spcPts val="700"/>
              </a:spcBef>
              <a:buClr>
                <a:schemeClr val="accent2"/>
              </a:buClr>
              <a:buSzPct val="60000"/>
              <a:buNone/>
            </a:pPr>
            <a:r>
              <a:rPr lang="en-US" sz="2800" dirty="0"/>
              <a:t>Advancement of technology has not reached regional and rural level </a:t>
            </a:r>
          </a:p>
          <a:p>
            <a:pPr marL="0" lvl="1" indent="0">
              <a:spcBef>
                <a:spcPts val="700"/>
              </a:spcBef>
              <a:buClr>
                <a:schemeClr val="accent2"/>
              </a:buClr>
              <a:buSzPct val="60000"/>
              <a:buNone/>
            </a:pPr>
            <a:r>
              <a:rPr lang="en-US" sz="2800" i="1" dirty="0"/>
              <a:t>processing units, post harvest management &amp; logistic management are cause of concern.</a:t>
            </a:r>
          </a:p>
          <a:p>
            <a:pPr marL="0" indent="0">
              <a:buNone/>
            </a:pPr>
            <a:endParaRPr lang="en-IN" sz="3200" dirty="0"/>
          </a:p>
        </p:txBody>
      </p:sp>
      <p:pic>
        <p:nvPicPr>
          <p:cNvPr id="4" name="Picture 2" descr="C:\Users\diksh_000\Pictures\bamboo-leaf_1024x768_25629.jpg">
            <a:extLst>
              <a:ext uri="{FF2B5EF4-FFF2-40B4-BE49-F238E27FC236}">
                <a16:creationId xmlns:a16="http://schemas.microsoft.com/office/drawing/2014/main" id="{51F4E995-D14E-40E3-92E8-6858A7824BA1}"/>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33411264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5690"/>
            <a:ext cx="8382000" cy="574899"/>
          </a:xfrm>
        </p:spPr>
        <p:txBody>
          <a:bodyPr>
            <a:noAutofit/>
          </a:bodyPr>
          <a:lstStyle/>
          <a:p>
            <a:r>
              <a:rPr lang="en-US" sz="3000" b="1" dirty="0"/>
              <a:t>Issues hindering growth of Bamboo sector in India..</a:t>
            </a:r>
            <a:endParaRPr lang="en-IN" sz="3000" b="1" dirty="0"/>
          </a:p>
        </p:txBody>
      </p:sp>
      <p:sp>
        <p:nvSpPr>
          <p:cNvPr id="3" name="Content Placeholder 2"/>
          <p:cNvSpPr>
            <a:spLocks noGrp="1"/>
          </p:cNvSpPr>
          <p:nvPr>
            <p:ph sz="quarter" idx="13"/>
          </p:nvPr>
        </p:nvSpPr>
        <p:spPr>
          <a:xfrm>
            <a:off x="533400" y="2190750"/>
            <a:ext cx="6324600" cy="1981200"/>
          </a:xfrm>
        </p:spPr>
        <p:txBody>
          <a:bodyPr>
            <a:normAutofit/>
          </a:bodyPr>
          <a:lstStyle/>
          <a:p>
            <a:pPr marL="0" lvl="1" indent="0">
              <a:spcBef>
                <a:spcPts val="700"/>
              </a:spcBef>
              <a:buClr>
                <a:schemeClr val="accent2"/>
              </a:buClr>
              <a:buSzPct val="60000"/>
              <a:buNone/>
            </a:pPr>
            <a:r>
              <a:rPr lang="en-US" sz="3600" dirty="0"/>
              <a:t>Lack of skilled manpower at various level – Managers,  Artisans etc.</a:t>
            </a:r>
          </a:p>
          <a:p>
            <a:endParaRPr lang="en-US" sz="4000" dirty="0"/>
          </a:p>
          <a:p>
            <a:endParaRPr lang="en-IN" sz="4000" dirty="0"/>
          </a:p>
        </p:txBody>
      </p:sp>
      <p:pic>
        <p:nvPicPr>
          <p:cNvPr id="4" name="Picture 2" descr="C:\Users\diksh_000\Pictures\bamboo-leaf_1024x768_25629.jpg">
            <a:extLst>
              <a:ext uri="{FF2B5EF4-FFF2-40B4-BE49-F238E27FC236}">
                <a16:creationId xmlns:a16="http://schemas.microsoft.com/office/drawing/2014/main" id="{D6E066A0-AFC0-43E0-A0B0-A47028E23F7A}"/>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4812374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CD6097-555A-46B2-93C0-9FF4385EBC92}"/>
              </a:ext>
            </a:extLst>
          </p:cNvPr>
          <p:cNvSpPr>
            <a:spLocks noGrp="1"/>
          </p:cNvSpPr>
          <p:nvPr>
            <p:ph idx="1"/>
          </p:nvPr>
        </p:nvSpPr>
        <p:spPr>
          <a:xfrm>
            <a:off x="914400" y="1809750"/>
            <a:ext cx="6550152" cy="1447800"/>
          </a:xfrm>
        </p:spPr>
        <p:txBody>
          <a:bodyPr>
            <a:normAutofit/>
          </a:bodyPr>
          <a:lstStyle/>
          <a:p>
            <a:pPr marL="0" indent="0">
              <a:buNone/>
            </a:pPr>
            <a:r>
              <a:rPr lang="en-US" sz="3600" dirty="0"/>
              <a:t>Action points for strengthening Bamboo Sector at Global Level</a:t>
            </a:r>
            <a:endParaRPr lang="en-IN" sz="3600" dirty="0"/>
          </a:p>
        </p:txBody>
      </p:sp>
      <p:sp>
        <p:nvSpPr>
          <p:cNvPr id="4" name="TextBox 3">
            <a:extLst>
              <a:ext uri="{FF2B5EF4-FFF2-40B4-BE49-F238E27FC236}">
                <a16:creationId xmlns:a16="http://schemas.microsoft.com/office/drawing/2014/main" id="{61D93F51-A63C-4B3B-93D5-EFA853B1D5FB}"/>
              </a:ext>
            </a:extLst>
          </p:cNvPr>
          <p:cNvSpPr txBox="1"/>
          <p:nvPr/>
        </p:nvSpPr>
        <p:spPr>
          <a:xfrm>
            <a:off x="6096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42462011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 y="2266950"/>
            <a:ext cx="6248400" cy="1047750"/>
          </a:xfrm>
          <a:prstGeom prst="rect">
            <a:avLst/>
          </a:prstGeom>
        </p:spPr>
        <p:txBody>
          <a:bodyPr>
            <a:normAutofit fontScale="92500" lnSpcReduction="10000"/>
          </a:bodyPr>
          <a:lstStyle/>
          <a:p>
            <a:pPr marL="0" indent="0" algn="just">
              <a:buNone/>
            </a:pPr>
            <a:r>
              <a:rPr lang="en-US" sz="3600" dirty="0"/>
              <a:t>Formulating a Forum on Bamboo under UN on the lines of UNFF</a:t>
            </a:r>
          </a:p>
          <a:p>
            <a:pPr algn="just"/>
            <a:endParaRPr lang="en-US" sz="3600" dirty="0"/>
          </a:p>
          <a:p>
            <a:pPr algn="just"/>
            <a:endParaRPr lang="en-US" sz="3600" dirty="0"/>
          </a:p>
          <a:p>
            <a:pPr algn="just"/>
            <a:endParaRPr lang="en-US" sz="3600" dirty="0"/>
          </a:p>
          <a:p>
            <a:pPr algn="just"/>
            <a:endParaRPr lang="en-IN" sz="3600" dirty="0"/>
          </a:p>
        </p:txBody>
      </p:sp>
      <p:sp>
        <p:nvSpPr>
          <p:cNvPr id="6" name="Content Placeholder 2">
            <a:extLst>
              <a:ext uri="{FF2B5EF4-FFF2-40B4-BE49-F238E27FC236}">
                <a16:creationId xmlns:a16="http://schemas.microsoft.com/office/drawing/2014/main" id="{CE239352-BE8B-485F-81BC-93E35E44C8A3}"/>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pic>
        <p:nvPicPr>
          <p:cNvPr id="8" name="Picture 2" descr="C:\Users\diksh_000\Pictures\bamboo-leaf_1024x768_25629.jpg">
            <a:extLst>
              <a:ext uri="{FF2B5EF4-FFF2-40B4-BE49-F238E27FC236}">
                <a16:creationId xmlns:a16="http://schemas.microsoft.com/office/drawing/2014/main" id="{3724A109-BEA4-4D9C-9E9A-8FBD35EAB05B}"/>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35491228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24840" y="2038350"/>
            <a:ext cx="5547360" cy="1600199"/>
          </a:xfrm>
          <a:prstGeom prst="rect">
            <a:avLst/>
          </a:prstGeom>
        </p:spPr>
        <p:txBody>
          <a:bodyPr>
            <a:normAutofit/>
          </a:bodyPr>
          <a:lstStyle/>
          <a:p>
            <a:pPr marL="0" indent="0" algn="just">
              <a:buNone/>
            </a:pPr>
            <a:r>
              <a:rPr lang="en-US" sz="3200" dirty="0"/>
              <a:t>Development of fair trade mechanism for ensuring Balance of trade.</a:t>
            </a:r>
          </a:p>
          <a:p>
            <a:pPr algn="just"/>
            <a:endParaRPr lang="en-US" sz="3200" dirty="0"/>
          </a:p>
          <a:p>
            <a:pPr algn="just"/>
            <a:endParaRPr lang="en-US" sz="3200" dirty="0"/>
          </a:p>
          <a:p>
            <a:pPr algn="just"/>
            <a:endParaRPr lang="en-US" sz="3200" dirty="0"/>
          </a:p>
          <a:p>
            <a:pPr algn="just"/>
            <a:endParaRPr lang="en-IN" sz="3200" dirty="0"/>
          </a:p>
        </p:txBody>
      </p:sp>
      <p:pic>
        <p:nvPicPr>
          <p:cNvPr id="4" name="Picture 2" descr="C:\Users\diksh_000\Pictures\bamboo-leaf_1024x768_25629.jpg">
            <a:extLst>
              <a:ext uri="{FF2B5EF4-FFF2-40B4-BE49-F238E27FC236}">
                <a16:creationId xmlns:a16="http://schemas.microsoft.com/office/drawing/2014/main" id="{5638517C-A8DA-48CF-A5A5-558FB232BE3E}"/>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
        <p:nvSpPr>
          <p:cNvPr id="7" name="Content Placeholder 2">
            <a:extLst>
              <a:ext uri="{FF2B5EF4-FFF2-40B4-BE49-F238E27FC236}">
                <a16:creationId xmlns:a16="http://schemas.microsoft.com/office/drawing/2014/main" id="{CCD24FBB-974B-4999-9617-F71DFD8C5234}"/>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spTree>
    <p:extLst>
      <p:ext uri="{BB962C8B-B14F-4D97-AF65-F5344CB8AC3E}">
        <p14:creationId xmlns:p14="http://schemas.microsoft.com/office/powerpoint/2010/main" val="27707842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81000" y="2190750"/>
            <a:ext cx="6400800" cy="1295400"/>
          </a:xfrm>
          <a:prstGeom prst="rect">
            <a:avLst/>
          </a:prstGeom>
        </p:spPr>
        <p:txBody>
          <a:bodyPr>
            <a:normAutofit/>
          </a:bodyPr>
          <a:lstStyle/>
          <a:p>
            <a:pPr marL="0" lvl="0" indent="0" algn="just">
              <a:buNone/>
            </a:pPr>
            <a:r>
              <a:rPr lang="en-US" sz="2400" dirty="0"/>
              <a:t>International agencies like IFAD, IDRC, INBAR, UNDP, UNIDO and E.U. should continue to finance research and development programs on bamboo.</a:t>
            </a:r>
            <a:endParaRPr lang="en-IN" sz="2400" dirty="0"/>
          </a:p>
          <a:p>
            <a:pPr algn="just"/>
            <a:endParaRPr lang="en-US" sz="2400" dirty="0"/>
          </a:p>
          <a:p>
            <a:pPr algn="just"/>
            <a:endParaRPr lang="en-US" sz="2400" dirty="0"/>
          </a:p>
          <a:p>
            <a:pPr algn="just"/>
            <a:endParaRPr lang="en-US" sz="2400" dirty="0"/>
          </a:p>
          <a:p>
            <a:pPr algn="just"/>
            <a:endParaRPr lang="en-IN" sz="2400" dirty="0"/>
          </a:p>
        </p:txBody>
      </p:sp>
      <p:sp>
        <p:nvSpPr>
          <p:cNvPr id="6" name="Content Placeholder 2">
            <a:extLst>
              <a:ext uri="{FF2B5EF4-FFF2-40B4-BE49-F238E27FC236}">
                <a16:creationId xmlns:a16="http://schemas.microsoft.com/office/drawing/2014/main" id="{F246EA17-ACD6-45A4-811C-0B5B12974B36}"/>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pic>
        <p:nvPicPr>
          <p:cNvPr id="7" name="Picture 2" descr="C:\Users\diksh_000\Pictures\bamboo-leaf_1024x768_25629.jpg">
            <a:extLst>
              <a:ext uri="{FF2B5EF4-FFF2-40B4-BE49-F238E27FC236}">
                <a16:creationId xmlns:a16="http://schemas.microsoft.com/office/drawing/2014/main" id="{50019FDD-DF92-486B-9959-2C96CABAB9F8}"/>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2229843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743200" y="118110"/>
            <a:ext cx="2895600" cy="434340"/>
          </a:xfrm>
        </p:spPr>
        <p:txBody>
          <a:bodyPr>
            <a:normAutofit fontScale="90000"/>
          </a:bodyPr>
          <a:lstStyle/>
          <a:p>
            <a:pPr algn="ctr"/>
            <a:r>
              <a:rPr lang="en-US" sz="2700" dirty="0">
                <a:latin typeface="Comic Sans MS" pitchFamily="66" charset="0"/>
              </a:rPr>
              <a:t>Bamboo in India</a:t>
            </a:r>
          </a:p>
        </p:txBody>
      </p:sp>
      <p:sp>
        <p:nvSpPr>
          <p:cNvPr id="5126" name="Rectangle 4"/>
          <p:cNvSpPr>
            <a:spLocks noChangeArrowheads="1"/>
          </p:cNvSpPr>
          <p:nvPr/>
        </p:nvSpPr>
        <p:spPr bwMode="auto">
          <a:xfrm>
            <a:off x="1371600" y="1047750"/>
            <a:ext cx="6248400" cy="3505200"/>
          </a:xfrm>
          <a:prstGeom prst="rect">
            <a:avLst/>
          </a:prstGeom>
          <a:noFill/>
          <a:ln w="9525">
            <a:noFill/>
            <a:miter lim="800000"/>
            <a:headEnd/>
            <a:tailEnd/>
          </a:ln>
        </p:spPr>
        <p:txBody>
          <a:bodyPr/>
          <a:lstStyle/>
          <a:p>
            <a:pPr marL="257175" indent="-257175">
              <a:lnSpc>
                <a:spcPct val="125000"/>
              </a:lnSpc>
              <a:spcBef>
                <a:spcPct val="50000"/>
              </a:spcBef>
              <a:buFontTx/>
              <a:buChar char="•"/>
            </a:pPr>
            <a:r>
              <a:rPr lang="en-US" sz="1600" b="1" dirty="0">
                <a:latin typeface="Century Gothic" pitchFamily="34" charset="0"/>
              </a:rPr>
              <a:t>Area under bamboo in forests		: 16.00 m Ha</a:t>
            </a:r>
          </a:p>
          <a:p>
            <a:pPr marL="257175" indent="-257175">
              <a:lnSpc>
                <a:spcPct val="125000"/>
              </a:lnSpc>
              <a:spcBef>
                <a:spcPct val="50000"/>
              </a:spcBef>
              <a:buFontTx/>
              <a:buChar char="•"/>
            </a:pPr>
            <a:r>
              <a:rPr lang="en-US" sz="1600" b="1" dirty="0">
                <a:latin typeface="Century Gothic" pitchFamily="34" charset="0"/>
              </a:rPr>
              <a:t>Area under bamboo outside forests	: 03.29 m ha</a:t>
            </a:r>
          </a:p>
          <a:p>
            <a:pPr marL="257175" indent="-257175">
              <a:lnSpc>
                <a:spcPct val="125000"/>
              </a:lnSpc>
              <a:spcBef>
                <a:spcPct val="50000"/>
              </a:spcBef>
              <a:buFontTx/>
              <a:buChar char="•"/>
            </a:pPr>
            <a:r>
              <a:rPr lang="en-US" sz="1600" b="1" dirty="0">
                <a:latin typeface="Century Gothic" pitchFamily="34" charset="0"/>
              </a:rPr>
              <a:t>Number of Culms in Forests		: 39454 m no</a:t>
            </a:r>
          </a:p>
          <a:p>
            <a:pPr marL="257175" indent="-257175">
              <a:lnSpc>
                <a:spcPct val="125000"/>
              </a:lnSpc>
              <a:spcBef>
                <a:spcPct val="50000"/>
              </a:spcBef>
              <a:buFontTx/>
              <a:buChar char="•"/>
            </a:pPr>
            <a:r>
              <a:rPr lang="en-US" sz="1600" b="1" dirty="0">
                <a:latin typeface="Century Gothic" pitchFamily="34" charset="0"/>
              </a:rPr>
              <a:t>Number of Culms outside forests		: 3046 m no</a:t>
            </a:r>
          </a:p>
          <a:p>
            <a:pPr>
              <a:lnSpc>
                <a:spcPct val="125000"/>
              </a:lnSpc>
              <a:spcBef>
                <a:spcPct val="50000"/>
              </a:spcBef>
            </a:pPr>
            <a:endParaRPr lang="en-US" sz="1600" b="1" dirty="0">
              <a:latin typeface="Century Gothic" pitchFamily="34" charset="0"/>
            </a:endParaRPr>
          </a:p>
          <a:p>
            <a:pPr marL="257175" indent="-257175">
              <a:lnSpc>
                <a:spcPct val="125000"/>
              </a:lnSpc>
              <a:spcBef>
                <a:spcPct val="50000"/>
              </a:spcBef>
              <a:buFontTx/>
              <a:buChar char="•"/>
            </a:pPr>
            <a:r>
              <a:rPr lang="en-US" sz="1600" b="1" dirty="0">
                <a:latin typeface="Century Gothic" pitchFamily="34" charset="0"/>
              </a:rPr>
              <a:t>Current estimated demand		: 26.60 m ton</a:t>
            </a:r>
          </a:p>
          <a:p>
            <a:pPr marL="257175" indent="-257175">
              <a:lnSpc>
                <a:spcPct val="125000"/>
              </a:lnSpc>
              <a:spcBef>
                <a:spcPct val="50000"/>
              </a:spcBef>
              <a:buFontTx/>
              <a:buChar char="•"/>
            </a:pPr>
            <a:r>
              <a:rPr lang="en-US" sz="1600" b="1" dirty="0">
                <a:latin typeface="Century Gothic" pitchFamily="34" charset="0"/>
              </a:rPr>
              <a:t>Current supply 	              			: 13.47 m ton</a:t>
            </a:r>
          </a:p>
          <a:p>
            <a:pPr marL="257175" indent="-257175">
              <a:lnSpc>
                <a:spcPct val="125000"/>
              </a:lnSpc>
              <a:spcBef>
                <a:spcPct val="50000"/>
              </a:spcBef>
              <a:buFontTx/>
              <a:buChar char="•"/>
            </a:pPr>
            <a:r>
              <a:rPr lang="en-US" sz="1600" b="1" dirty="0">
                <a:latin typeface="Century Gothic" pitchFamily="34" charset="0"/>
              </a:rPr>
              <a:t>Existing gap                                       	: 13.22 m ton</a:t>
            </a:r>
          </a:p>
        </p:txBody>
      </p:sp>
      <p:sp>
        <p:nvSpPr>
          <p:cNvPr id="6" name="TextBox 5"/>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13115485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533400" y="2266950"/>
            <a:ext cx="6324600" cy="1219200"/>
          </a:xfrm>
          <a:prstGeom prst="rect">
            <a:avLst/>
          </a:prstGeom>
        </p:spPr>
        <p:txBody>
          <a:bodyPr>
            <a:normAutofit/>
          </a:bodyPr>
          <a:lstStyle/>
          <a:p>
            <a:pPr marL="0" indent="0" algn="just">
              <a:buNone/>
            </a:pPr>
            <a:r>
              <a:rPr lang="en-US" sz="2400" dirty="0"/>
              <a:t>Transfer of Technology for improving plant stock, post harvest management and value add product manufacturing.</a:t>
            </a:r>
          </a:p>
          <a:p>
            <a:pPr algn="just"/>
            <a:endParaRPr lang="en-US" sz="2400" dirty="0"/>
          </a:p>
          <a:p>
            <a:pPr algn="just"/>
            <a:endParaRPr lang="en-US" sz="2400" dirty="0"/>
          </a:p>
          <a:p>
            <a:pPr algn="just"/>
            <a:endParaRPr lang="en-IN" sz="2400" dirty="0"/>
          </a:p>
        </p:txBody>
      </p:sp>
      <p:sp>
        <p:nvSpPr>
          <p:cNvPr id="6" name="Content Placeholder 2">
            <a:extLst>
              <a:ext uri="{FF2B5EF4-FFF2-40B4-BE49-F238E27FC236}">
                <a16:creationId xmlns:a16="http://schemas.microsoft.com/office/drawing/2014/main" id="{292BAA1B-425A-4F8B-9DFD-95B84CD6883F}"/>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pic>
        <p:nvPicPr>
          <p:cNvPr id="7" name="Picture 2" descr="C:\Users\diksh_000\Pictures\bamboo-leaf_1024x768_25629.jpg">
            <a:extLst>
              <a:ext uri="{FF2B5EF4-FFF2-40B4-BE49-F238E27FC236}">
                <a16:creationId xmlns:a16="http://schemas.microsoft.com/office/drawing/2014/main" id="{C9E439C4-11CF-4FD4-B4D9-7AC36FA704C4}"/>
              </a:ext>
            </a:extLst>
          </p:cNvPr>
          <p:cNvPicPr>
            <a:picLocks noChangeAspect="1" noChangeArrowheads="1"/>
          </p:cNvPicPr>
          <p:nvPr/>
        </p:nvPicPr>
        <p:blipFill>
          <a:blip r:embed="rId2" cstate="print"/>
          <a:srcRect/>
          <a:stretch>
            <a:fillRect/>
          </a:stretch>
        </p:blipFill>
        <p:spPr bwMode="auto">
          <a:xfrm>
            <a:off x="7315200" y="1416909"/>
            <a:ext cx="1710881" cy="3384376"/>
          </a:xfrm>
          <a:prstGeom prst="rect">
            <a:avLst/>
          </a:prstGeom>
          <a:noFill/>
        </p:spPr>
      </p:pic>
    </p:spTree>
    <p:extLst>
      <p:ext uri="{BB962C8B-B14F-4D97-AF65-F5344CB8AC3E}">
        <p14:creationId xmlns:p14="http://schemas.microsoft.com/office/powerpoint/2010/main" val="30591589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09600" y="2495550"/>
            <a:ext cx="5943600" cy="762000"/>
          </a:xfrm>
          <a:prstGeom prst="rect">
            <a:avLst/>
          </a:prstGeom>
        </p:spPr>
        <p:txBody>
          <a:bodyPr>
            <a:normAutofit fontScale="92500" lnSpcReduction="20000"/>
          </a:bodyPr>
          <a:lstStyle/>
          <a:p>
            <a:pPr marL="0" indent="0" algn="just">
              <a:buNone/>
            </a:pPr>
            <a:r>
              <a:rPr lang="en-US" sz="2800" dirty="0"/>
              <a:t>Linkage with voluntary Carbon Offset Markets for wasteland restoration projects.</a:t>
            </a:r>
          </a:p>
          <a:p>
            <a:pPr algn="just"/>
            <a:endParaRPr lang="en-US" sz="2800" dirty="0"/>
          </a:p>
          <a:p>
            <a:pPr algn="just"/>
            <a:endParaRPr lang="en-US" sz="2800" dirty="0"/>
          </a:p>
          <a:p>
            <a:pPr algn="just"/>
            <a:endParaRPr lang="en-IN" sz="2800" dirty="0"/>
          </a:p>
        </p:txBody>
      </p:sp>
      <p:sp>
        <p:nvSpPr>
          <p:cNvPr id="6" name="Content Placeholder 2">
            <a:extLst>
              <a:ext uri="{FF2B5EF4-FFF2-40B4-BE49-F238E27FC236}">
                <a16:creationId xmlns:a16="http://schemas.microsoft.com/office/drawing/2014/main" id="{4C2D18B8-FC05-4518-8F06-16DE42207980}"/>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pic>
        <p:nvPicPr>
          <p:cNvPr id="7" name="Picture 2" descr="C:\Users\diksh_000\Pictures\bamboo-leaf_1024x768_25629.jpg">
            <a:extLst>
              <a:ext uri="{FF2B5EF4-FFF2-40B4-BE49-F238E27FC236}">
                <a16:creationId xmlns:a16="http://schemas.microsoft.com/office/drawing/2014/main" id="{BC747BD5-D3EF-4C72-B055-AF27848D3B3D}"/>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13771137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066800" y="1962150"/>
            <a:ext cx="6096000" cy="1828800"/>
          </a:xfrm>
          <a:prstGeom prst="rect">
            <a:avLst/>
          </a:prstGeom>
        </p:spPr>
        <p:txBody>
          <a:bodyPr>
            <a:normAutofit/>
          </a:bodyPr>
          <a:lstStyle/>
          <a:p>
            <a:pPr marL="0" indent="0" algn="just">
              <a:buNone/>
            </a:pPr>
            <a:r>
              <a:rPr lang="en-US" sz="2800" dirty="0"/>
              <a:t>Development of globally acceptable set of Criteria &amp; Indicators for Certification of bamboo plantations and bamboo based products.</a:t>
            </a:r>
          </a:p>
          <a:p>
            <a:pPr algn="just"/>
            <a:endParaRPr lang="en-US" sz="2800" dirty="0"/>
          </a:p>
          <a:p>
            <a:pPr algn="just"/>
            <a:endParaRPr lang="en-US" sz="2800" dirty="0"/>
          </a:p>
          <a:p>
            <a:pPr algn="just"/>
            <a:endParaRPr lang="en-US" sz="2800" dirty="0"/>
          </a:p>
          <a:p>
            <a:pPr algn="just"/>
            <a:endParaRPr lang="en-IN" sz="2800" dirty="0"/>
          </a:p>
        </p:txBody>
      </p:sp>
      <p:sp>
        <p:nvSpPr>
          <p:cNvPr id="6" name="Content Placeholder 2">
            <a:extLst>
              <a:ext uri="{FF2B5EF4-FFF2-40B4-BE49-F238E27FC236}">
                <a16:creationId xmlns:a16="http://schemas.microsoft.com/office/drawing/2014/main" id="{D45D3333-4D23-4213-B657-D22023A43545}"/>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pic>
        <p:nvPicPr>
          <p:cNvPr id="7" name="Picture 2" descr="C:\Users\diksh_000\Pictures\bamboo-leaf_1024x768_25629.jpg">
            <a:extLst>
              <a:ext uri="{FF2B5EF4-FFF2-40B4-BE49-F238E27FC236}">
                <a16:creationId xmlns:a16="http://schemas.microsoft.com/office/drawing/2014/main" id="{07D588B1-3E02-4B37-96AD-DA71F33A2C79}"/>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24210168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81000" y="2571750"/>
            <a:ext cx="6629400" cy="914400"/>
          </a:xfrm>
          <a:prstGeom prst="rect">
            <a:avLst/>
          </a:prstGeom>
        </p:spPr>
        <p:txBody>
          <a:bodyPr>
            <a:normAutofit fontScale="92500"/>
          </a:bodyPr>
          <a:lstStyle/>
          <a:p>
            <a:pPr marL="0" indent="0" algn="just">
              <a:buNone/>
            </a:pPr>
            <a:r>
              <a:rPr lang="en-US" sz="2800" dirty="0"/>
              <a:t>Countries can sign an declaration for establishing UN Forum on Bamboo on the pattern of UNFF</a:t>
            </a:r>
            <a:endParaRPr lang="en-IN" sz="2800" dirty="0"/>
          </a:p>
          <a:p>
            <a:pPr algn="just"/>
            <a:endParaRPr lang="en-US" sz="2800" dirty="0"/>
          </a:p>
          <a:p>
            <a:pPr algn="just"/>
            <a:endParaRPr lang="en-IN" sz="2800" dirty="0"/>
          </a:p>
        </p:txBody>
      </p:sp>
      <p:sp>
        <p:nvSpPr>
          <p:cNvPr id="6" name="Content Placeholder 2">
            <a:extLst>
              <a:ext uri="{FF2B5EF4-FFF2-40B4-BE49-F238E27FC236}">
                <a16:creationId xmlns:a16="http://schemas.microsoft.com/office/drawing/2014/main" id="{97F629AC-6209-4237-A8FD-4E6169BC2F52}"/>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pic>
        <p:nvPicPr>
          <p:cNvPr id="7" name="Picture 2" descr="C:\Users\diksh_000\Pictures\bamboo-leaf_1024x768_25629.jpg">
            <a:extLst>
              <a:ext uri="{FF2B5EF4-FFF2-40B4-BE49-F238E27FC236}">
                <a16:creationId xmlns:a16="http://schemas.microsoft.com/office/drawing/2014/main" id="{BE08D319-01B6-48FB-A347-5F205683EDA3}"/>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40469655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28600" y="2201221"/>
            <a:ext cx="6781800" cy="1828800"/>
          </a:xfrm>
          <a:prstGeom prst="rect">
            <a:avLst/>
          </a:prstGeom>
        </p:spPr>
        <p:txBody>
          <a:bodyPr>
            <a:normAutofit fontScale="92500"/>
          </a:bodyPr>
          <a:lstStyle/>
          <a:p>
            <a:pPr marL="0" indent="0" algn="just">
              <a:buNone/>
            </a:pPr>
            <a:r>
              <a:rPr lang="en-IN" sz="3600" dirty="0"/>
              <a:t>SAARC Countries Bamboo Organisation / Union, with secretariat in India (for initial three years)</a:t>
            </a:r>
          </a:p>
          <a:p>
            <a:pPr algn="just"/>
            <a:endParaRPr lang="en-US" sz="3600" dirty="0"/>
          </a:p>
          <a:p>
            <a:pPr algn="just"/>
            <a:endParaRPr lang="en-US" sz="3600" dirty="0"/>
          </a:p>
          <a:p>
            <a:pPr algn="just"/>
            <a:endParaRPr lang="en-US" sz="3600" dirty="0"/>
          </a:p>
          <a:p>
            <a:pPr algn="just"/>
            <a:endParaRPr lang="en-IN" sz="3600" dirty="0"/>
          </a:p>
        </p:txBody>
      </p:sp>
      <p:sp>
        <p:nvSpPr>
          <p:cNvPr id="6" name="Content Placeholder 2">
            <a:extLst>
              <a:ext uri="{FF2B5EF4-FFF2-40B4-BE49-F238E27FC236}">
                <a16:creationId xmlns:a16="http://schemas.microsoft.com/office/drawing/2014/main" id="{C2D84EF0-73D6-4576-9763-D594A42B76B5}"/>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pic>
        <p:nvPicPr>
          <p:cNvPr id="7" name="Picture 2" descr="C:\Users\diksh_000\Pictures\bamboo-leaf_1024x768_25629.jpg">
            <a:extLst>
              <a:ext uri="{FF2B5EF4-FFF2-40B4-BE49-F238E27FC236}">
                <a16:creationId xmlns:a16="http://schemas.microsoft.com/office/drawing/2014/main" id="{4677A454-577C-4D3A-9AC8-A26D962555BC}"/>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17137249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81000" y="1962150"/>
            <a:ext cx="6096000" cy="1905000"/>
          </a:xfrm>
          <a:prstGeom prst="rect">
            <a:avLst/>
          </a:prstGeom>
        </p:spPr>
        <p:txBody>
          <a:bodyPr>
            <a:normAutofit/>
          </a:bodyPr>
          <a:lstStyle/>
          <a:p>
            <a:pPr marL="0" indent="0" algn="just">
              <a:buNone/>
            </a:pPr>
            <a:r>
              <a:rPr lang="en-US" sz="2800" dirty="0"/>
              <a:t>Commitment of countries for maximizing use of bamboo in all government programs like rural housing, school/office furniture etc.</a:t>
            </a:r>
            <a:endParaRPr lang="en-IN" sz="2800" dirty="0"/>
          </a:p>
          <a:p>
            <a:pPr algn="just"/>
            <a:endParaRPr lang="en-US" sz="2800" dirty="0"/>
          </a:p>
          <a:p>
            <a:pPr algn="just"/>
            <a:endParaRPr lang="en-US" sz="2800" dirty="0"/>
          </a:p>
          <a:p>
            <a:pPr algn="just"/>
            <a:endParaRPr lang="en-US" sz="2800" dirty="0"/>
          </a:p>
          <a:p>
            <a:pPr algn="just"/>
            <a:endParaRPr lang="en-IN" sz="2800" dirty="0"/>
          </a:p>
        </p:txBody>
      </p:sp>
      <p:sp>
        <p:nvSpPr>
          <p:cNvPr id="6" name="Content Placeholder 2">
            <a:extLst>
              <a:ext uri="{FF2B5EF4-FFF2-40B4-BE49-F238E27FC236}">
                <a16:creationId xmlns:a16="http://schemas.microsoft.com/office/drawing/2014/main" id="{9B38EFC2-DE30-4A03-AE08-E1B78052287F}"/>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pic>
        <p:nvPicPr>
          <p:cNvPr id="7" name="Picture 2" descr="C:\Users\diksh_000\Pictures\bamboo-leaf_1024x768_25629.jpg">
            <a:extLst>
              <a:ext uri="{FF2B5EF4-FFF2-40B4-BE49-F238E27FC236}">
                <a16:creationId xmlns:a16="http://schemas.microsoft.com/office/drawing/2014/main" id="{359C6E65-EA27-45D1-B980-D9E6F6B82B63}"/>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15350999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708660" y="1962150"/>
            <a:ext cx="6096000" cy="1905000"/>
          </a:xfrm>
          <a:prstGeom prst="rect">
            <a:avLst/>
          </a:prstGeom>
        </p:spPr>
        <p:txBody>
          <a:bodyPr>
            <a:normAutofit fontScale="92500" lnSpcReduction="20000"/>
          </a:bodyPr>
          <a:lstStyle/>
          <a:p>
            <a:pPr lvl="0" algn="just">
              <a:buNone/>
            </a:pPr>
            <a:r>
              <a:rPr lang="en-IN" sz="2800" b="1" dirty="0"/>
              <a:t>Adopting Bamboo as an alternative to timber…</a:t>
            </a:r>
            <a:r>
              <a:rPr lang="en-IN" sz="2800" dirty="0"/>
              <a:t> </a:t>
            </a:r>
          </a:p>
          <a:p>
            <a:pPr lvl="0" algn="just"/>
            <a:r>
              <a:rPr lang="en-IN" sz="2800" dirty="0"/>
              <a:t>Substituting timber with bamboo will require commitment from developed as well as developing nations.</a:t>
            </a:r>
          </a:p>
          <a:p>
            <a:pPr algn="just"/>
            <a:endParaRPr lang="en-US" sz="2800" dirty="0"/>
          </a:p>
          <a:p>
            <a:pPr algn="just"/>
            <a:endParaRPr lang="en-US" sz="2800" dirty="0"/>
          </a:p>
          <a:p>
            <a:pPr algn="just"/>
            <a:endParaRPr lang="en-US" sz="2800" dirty="0"/>
          </a:p>
          <a:p>
            <a:pPr algn="just"/>
            <a:endParaRPr lang="en-IN" sz="2800" dirty="0"/>
          </a:p>
        </p:txBody>
      </p:sp>
      <p:sp>
        <p:nvSpPr>
          <p:cNvPr id="6" name="Content Placeholder 2">
            <a:extLst>
              <a:ext uri="{FF2B5EF4-FFF2-40B4-BE49-F238E27FC236}">
                <a16:creationId xmlns:a16="http://schemas.microsoft.com/office/drawing/2014/main" id="{9B38EFC2-DE30-4A03-AE08-E1B78052287F}"/>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pic>
        <p:nvPicPr>
          <p:cNvPr id="7" name="Picture 2" descr="C:\Users\diksh_000\Pictures\bamboo-leaf_1024x768_25629.jpg">
            <a:extLst>
              <a:ext uri="{FF2B5EF4-FFF2-40B4-BE49-F238E27FC236}">
                <a16:creationId xmlns:a16="http://schemas.microsoft.com/office/drawing/2014/main" id="{359C6E65-EA27-45D1-B980-D9E6F6B82B63}"/>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16582022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81000" y="1962150"/>
            <a:ext cx="6019800" cy="1981200"/>
          </a:xfrm>
          <a:prstGeom prst="rect">
            <a:avLst/>
          </a:prstGeom>
        </p:spPr>
        <p:txBody>
          <a:bodyPr>
            <a:normAutofit lnSpcReduction="10000"/>
          </a:bodyPr>
          <a:lstStyle/>
          <a:p>
            <a:pPr marL="0" indent="0" algn="just">
              <a:buNone/>
            </a:pPr>
            <a:r>
              <a:rPr lang="en-US" sz="3200" dirty="0"/>
              <a:t>Common declaration for recognizing bamboo as a plantation/horticulture crop globally.</a:t>
            </a:r>
          </a:p>
          <a:p>
            <a:pPr algn="just"/>
            <a:endParaRPr lang="en-US" sz="3200" dirty="0"/>
          </a:p>
          <a:p>
            <a:pPr algn="just"/>
            <a:endParaRPr lang="en-IN" sz="3200" dirty="0"/>
          </a:p>
        </p:txBody>
      </p:sp>
      <p:sp>
        <p:nvSpPr>
          <p:cNvPr id="6" name="Content Placeholder 2">
            <a:extLst>
              <a:ext uri="{FF2B5EF4-FFF2-40B4-BE49-F238E27FC236}">
                <a16:creationId xmlns:a16="http://schemas.microsoft.com/office/drawing/2014/main" id="{D0DC5570-6E41-4B71-8D9A-860B05FE21BE}"/>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pic>
        <p:nvPicPr>
          <p:cNvPr id="7" name="Picture 2" descr="C:\Users\diksh_000\Pictures\bamboo-leaf_1024x768_25629.jpg">
            <a:extLst>
              <a:ext uri="{FF2B5EF4-FFF2-40B4-BE49-F238E27FC236}">
                <a16:creationId xmlns:a16="http://schemas.microsoft.com/office/drawing/2014/main" id="{6FC1B9DB-2DB9-4FA6-9B38-5E3A0D55CFD1}"/>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35791954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81000" y="2038350"/>
            <a:ext cx="6477000" cy="2057400"/>
          </a:xfrm>
          <a:prstGeom prst="rect">
            <a:avLst/>
          </a:prstGeom>
        </p:spPr>
        <p:txBody>
          <a:bodyPr>
            <a:normAutofit/>
          </a:bodyPr>
          <a:lstStyle/>
          <a:p>
            <a:pPr marL="0" indent="0" algn="just">
              <a:buNone/>
            </a:pPr>
            <a:r>
              <a:rPr lang="en-US" sz="3200" dirty="0"/>
              <a:t>Fixing voluntary targets for restoration of wastelands and degraded lands including forests through bamboo plantations and management.</a:t>
            </a:r>
            <a:endParaRPr lang="en-IN" sz="3200" dirty="0"/>
          </a:p>
          <a:p>
            <a:pPr algn="just"/>
            <a:endParaRPr lang="en-US" sz="3200" dirty="0"/>
          </a:p>
          <a:p>
            <a:pPr algn="just"/>
            <a:endParaRPr lang="en-US" sz="3200" dirty="0"/>
          </a:p>
          <a:p>
            <a:pPr algn="just"/>
            <a:endParaRPr lang="en-US" sz="3200" dirty="0"/>
          </a:p>
          <a:p>
            <a:pPr algn="just"/>
            <a:endParaRPr lang="en-IN" sz="3200" dirty="0"/>
          </a:p>
        </p:txBody>
      </p:sp>
      <p:sp>
        <p:nvSpPr>
          <p:cNvPr id="6" name="Content Placeholder 2">
            <a:extLst>
              <a:ext uri="{FF2B5EF4-FFF2-40B4-BE49-F238E27FC236}">
                <a16:creationId xmlns:a16="http://schemas.microsoft.com/office/drawing/2014/main" id="{7034C6B8-4A7B-4C2D-9B8A-BFA4B0D2EAC1}"/>
              </a:ext>
            </a:extLst>
          </p:cNvPr>
          <p:cNvSpPr>
            <a:spLocks noGrp="1"/>
          </p:cNvSpPr>
          <p:nvPr>
            <p:ph idx="1"/>
          </p:nvPr>
        </p:nvSpPr>
        <p:spPr>
          <a:xfrm>
            <a:off x="723900" y="57150"/>
            <a:ext cx="7696200" cy="1047750"/>
          </a:xfrm>
        </p:spPr>
        <p:txBody>
          <a:bodyPr>
            <a:normAutofit lnSpcReduction="10000"/>
          </a:bodyPr>
          <a:lstStyle/>
          <a:p>
            <a:pPr marL="0" indent="0">
              <a:buNone/>
            </a:pPr>
            <a:r>
              <a:rPr lang="en-US" sz="3200" dirty="0"/>
              <a:t>Action points for strengthening Bamboo Sector at Global Level</a:t>
            </a:r>
            <a:endParaRPr lang="en-IN" sz="3200" dirty="0"/>
          </a:p>
        </p:txBody>
      </p:sp>
      <p:pic>
        <p:nvPicPr>
          <p:cNvPr id="7" name="Picture 2" descr="C:\Users\diksh_000\Pictures\bamboo-leaf_1024x768_25629.jpg">
            <a:extLst>
              <a:ext uri="{FF2B5EF4-FFF2-40B4-BE49-F238E27FC236}">
                <a16:creationId xmlns:a16="http://schemas.microsoft.com/office/drawing/2014/main" id="{95657212-05A9-42A9-9131-37DAFBE796F1}"/>
              </a:ext>
            </a:extLst>
          </p:cNvPr>
          <p:cNvPicPr>
            <a:picLocks noChangeAspect="1" noChangeArrowheads="1"/>
          </p:cNvPicPr>
          <p:nvPr/>
        </p:nvPicPr>
        <p:blipFill>
          <a:blip r:embed="rId2" cstate="print"/>
          <a:srcRect/>
          <a:stretch>
            <a:fillRect/>
          </a:stretch>
        </p:blipFill>
        <p:spPr bwMode="auto">
          <a:xfrm>
            <a:off x="7315200" y="1423433"/>
            <a:ext cx="1710881" cy="3384376"/>
          </a:xfrm>
          <a:prstGeom prst="rect">
            <a:avLst/>
          </a:prstGeom>
          <a:noFill/>
        </p:spPr>
      </p:pic>
    </p:spTree>
    <p:extLst>
      <p:ext uri="{BB962C8B-B14F-4D97-AF65-F5344CB8AC3E}">
        <p14:creationId xmlns:p14="http://schemas.microsoft.com/office/powerpoint/2010/main" val="2708676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CD6097-555A-46B2-93C0-9FF4385EBC92}"/>
              </a:ext>
            </a:extLst>
          </p:cNvPr>
          <p:cNvSpPr>
            <a:spLocks noGrp="1"/>
          </p:cNvSpPr>
          <p:nvPr>
            <p:ph idx="1"/>
          </p:nvPr>
        </p:nvSpPr>
        <p:spPr>
          <a:xfrm>
            <a:off x="1143000" y="1847850"/>
            <a:ext cx="6550152" cy="1447800"/>
          </a:xfrm>
        </p:spPr>
        <p:txBody>
          <a:bodyPr>
            <a:normAutofit/>
          </a:bodyPr>
          <a:lstStyle/>
          <a:p>
            <a:pPr marL="0" indent="0">
              <a:buNone/>
            </a:pPr>
            <a:r>
              <a:rPr lang="en-US" sz="3600" dirty="0"/>
              <a:t>Action points for strengthening Bamboo Sector in India</a:t>
            </a:r>
            <a:endParaRPr lang="en-IN" sz="3600" dirty="0"/>
          </a:p>
        </p:txBody>
      </p:sp>
      <p:sp>
        <p:nvSpPr>
          <p:cNvPr id="4" name="TextBox 3">
            <a:extLst>
              <a:ext uri="{FF2B5EF4-FFF2-40B4-BE49-F238E27FC236}">
                <a16:creationId xmlns:a16="http://schemas.microsoft.com/office/drawing/2014/main" id="{61D93F51-A63C-4B3B-93D5-EFA853B1D5FB}"/>
              </a:ext>
            </a:extLst>
          </p:cNvPr>
          <p:cNvSpPr txBox="1"/>
          <p:nvPr/>
        </p:nvSpPr>
        <p:spPr>
          <a:xfrm>
            <a:off x="6096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2188522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981200" y="163710"/>
            <a:ext cx="4686300" cy="558403"/>
          </a:xfrm>
        </p:spPr>
        <p:txBody>
          <a:bodyPr>
            <a:normAutofit fontScale="90000"/>
          </a:bodyPr>
          <a:lstStyle/>
          <a:p>
            <a:pPr algn="ctr"/>
            <a:br>
              <a:rPr lang="en-US" sz="2400" b="1" dirty="0">
                <a:latin typeface="Comic Sans MS" pitchFamily="66" charset="0"/>
              </a:rPr>
            </a:br>
            <a:r>
              <a:rPr lang="en-US" sz="2400" b="1" dirty="0">
                <a:latin typeface="Comic Sans MS" pitchFamily="66" charset="0"/>
              </a:rPr>
              <a:t>Distribution of Bamboo in India</a:t>
            </a:r>
          </a:p>
        </p:txBody>
      </p:sp>
      <p:pic>
        <p:nvPicPr>
          <p:cNvPr id="5" name="Content Placeholder 4" descr="bamboo in india"/>
          <p:cNvPicPr>
            <a:picLocks noGrp="1" noChangeAspect="1" noChangeArrowheads="1"/>
          </p:cNvPicPr>
          <p:nvPr>
            <p:ph idx="1"/>
          </p:nvPr>
        </p:nvPicPr>
        <p:blipFill>
          <a:blip r:embed="rId3"/>
          <a:srcRect/>
          <a:stretch>
            <a:fillRect/>
          </a:stretch>
        </p:blipFill>
        <p:spPr>
          <a:xfrm>
            <a:off x="304800" y="819151"/>
            <a:ext cx="7543800" cy="3881438"/>
          </a:xfr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5938403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3100" y="1600201"/>
            <a:ext cx="5257800" cy="2057400"/>
          </a:xfrm>
        </p:spPr>
        <p:txBody>
          <a:bodyPr>
            <a:noAutofit/>
          </a:bodyPr>
          <a:lstStyle/>
          <a:p>
            <a:pPr marL="0" indent="0">
              <a:buNone/>
            </a:pPr>
            <a:r>
              <a:rPr lang="en-IN" sz="3300" dirty="0"/>
              <a:t>Consider Bamboo as icon of sustainability and perfect and ideal entity for blue economy in planning process</a:t>
            </a:r>
          </a:p>
        </p:txBody>
      </p:sp>
      <p:sp>
        <p:nvSpPr>
          <p:cNvPr id="5" name="TextBox 4">
            <a:extLst>
              <a:ext uri="{FF2B5EF4-FFF2-40B4-BE49-F238E27FC236}">
                <a16:creationId xmlns:a16="http://schemas.microsoft.com/office/drawing/2014/main" id="{80BA40DD-ED55-4921-ADB0-D28C44ABCACB}"/>
              </a:ext>
            </a:extLst>
          </p:cNvPr>
          <p:cNvSpPr txBox="1"/>
          <p:nvPr/>
        </p:nvSpPr>
        <p:spPr>
          <a:xfrm>
            <a:off x="6096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4B90FA21-898E-48FE-8D1E-9AF404737AE3}"/>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1</a:t>
            </a:r>
          </a:p>
        </p:txBody>
      </p:sp>
      <p:sp>
        <p:nvSpPr>
          <p:cNvPr id="8" name="Title 1">
            <a:extLst>
              <a:ext uri="{FF2B5EF4-FFF2-40B4-BE49-F238E27FC236}">
                <a16:creationId xmlns:a16="http://schemas.microsoft.com/office/drawing/2014/main" id="{4C332359-5A55-4E61-972E-359CACE969E2}"/>
              </a:ext>
            </a:extLst>
          </p:cNvPr>
          <p:cNvSpPr>
            <a:spLocks noGrp="1"/>
          </p:cNvSpPr>
          <p:nvPr>
            <p:ph type="title"/>
          </p:nvPr>
        </p:nvSpPr>
        <p:spPr>
          <a:xfrm>
            <a:off x="1876190" y="67792"/>
            <a:ext cx="4876800" cy="609600"/>
          </a:xfrm>
        </p:spPr>
        <p:txBody>
          <a:bodyPr>
            <a:noAutofit/>
          </a:bodyPr>
          <a:lstStyle/>
          <a:p>
            <a:r>
              <a:rPr lang="en-IN" sz="3600" dirty="0"/>
              <a:t>Bamboo for sustainability</a:t>
            </a:r>
          </a:p>
        </p:txBody>
      </p:sp>
    </p:spTree>
    <p:extLst>
      <p:ext uri="{BB962C8B-B14F-4D97-AF65-F5344CB8AC3E}">
        <p14:creationId xmlns:p14="http://schemas.microsoft.com/office/powerpoint/2010/main" val="27550943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7874"/>
            <a:ext cx="6172200" cy="703676"/>
          </a:xfrm>
        </p:spPr>
        <p:txBody>
          <a:bodyPr>
            <a:normAutofit fontScale="90000"/>
          </a:bodyPr>
          <a:lstStyle/>
          <a:p>
            <a:r>
              <a:rPr lang="en-IN" dirty="0"/>
              <a:t>Bamboo for sustainability </a:t>
            </a:r>
          </a:p>
        </p:txBody>
      </p:sp>
      <p:sp>
        <p:nvSpPr>
          <p:cNvPr id="3" name="Content Placeholder 2"/>
          <p:cNvSpPr>
            <a:spLocks noGrp="1"/>
          </p:cNvSpPr>
          <p:nvPr>
            <p:ph idx="1"/>
          </p:nvPr>
        </p:nvSpPr>
        <p:spPr>
          <a:xfrm>
            <a:off x="1485900" y="1657350"/>
            <a:ext cx="5981700" cy="2286000"/>
          </a:xfrm>
        </p:spPr>
        <p:txBody>
          <a:bodyPr>
            <a:normAutofit/>
          </a:bodyPr>
          <a:lstStyle/>
          <a:p>
            <a:pPr marL="0" indent="0">
              <a:buNone/>
            </a:pPr>
            <a:r>
              <a:rPr lang="en-IN" sz="3600" dirty="0"/>
              <a:t>Adopt bamboo as the key species for the sustainable development solutions dealing with climate change initiatives</a:t>
            </a:r>
          </a:p>
        </p:txBody>
      </p:sp>
      <p:sp>
        <p:nvSpPr>
          <p:cNvPr id="5" name="TextBox 4">
            <a:extLst>
              <a:ext uri="{FF2B5EF4-FFF2-40B4-BE49-F238E27FC236}">
                <a16:creationId xmlns:a16="http://schemas.microsoft.com/office/drawing/2014/main" id="{60C83F3B-9F03-423F-B599-3B6F2BA5F442}"/>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2234F1E4-A811-4686-8B3B-E4692E85E94A}"/>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39909684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085850"/>
            <a:ext cx="6629400" cy="3086100"/>
          </a:xfrm>
        </p:spPr>
        <p:txBody>
          <a:bodyPr>
            <a:noAutofit/>
          </a:bodyPr>
          <a:lstStyle/>
          <a:p>
            <a:pPr algn="ctr">
              <a:buNone/>
            </a:pPr>
            <a:r>
              <a:rPr lang="en-IN" sz="3200" b="1" dirty="0"/>
              <a:t>Mainstreaming Bamboo in all spheres</a:t>
            </a:r>
            <a:endParaRPr lang="en-US" sz="3200" dirty="0"/>
          </a:p>
          <a:p>
            <a:pPr marL="0" indent="0" algn="just">
              <a:buNone/>
            </a:pPr>
            <a:r>
              <a:rPr lang="en-US" sz="3200" dirty="0"/>
              <a:t>In all government programs including rural housing, public infrastructure, school/office furniture etc. (Affixing target for using at least 25 % bamboo based products)</a:t>
            </a:r>
          </a:p>
          <a:p>
            <a:endParaRPr lang="en-IN" sz="3200" dirty="0"/>
          </a:p>
        </p:txBody>
      </p:sp>
      <p:sp>
        <p:nvSpPr>
          <p:cNvPr id="5" name="TextBox 4">
            <a:extLst>
              <a:ext uri="{FF2B5EF4-FFF2-40B4-BE49-F238E27FC236}">
                <a16:creationId xmlns:a16="http://schemas.microsoft.com/office/drawing/2014/main" id="{80BA40DD-ED55-4921-ADB0-D28C44ABCAC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4B90FA21-898E-48FE-8D1E-9AF404737AE3}"/>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1</a:t>
            </a:r>
          </a:p>
        </p:txBody>
      </p:sp>
      <p:sp>
        <p:nvSpPr>
          <p:cNvPr id="8" name="Title 1">
            <a:extLst>
              <a:ext uri="{FF2B5EF4-FFF2-40B4-BE49-F238E27FC236}">
                <a16:creationId xmlns:a16="http://schemas.microsoft.com/office/drawing/2014/main" id="{4C332359-5A55-4E61-972E-359CACE969E2}"/>
              </a:ext>
            </a:extLst>
          </p:cNvPr>
          <p:cNvSpPr>
            <a:spLocks noGrp="1"/>
          </p:cNvSpPr>
          <p:nvPr>
            <p:ph type="title"/>
          </p:nvPr>
        </p:nvSpPr>
        <p:spPr>
          <a:xfrm>
            <a:off x="1876190" y="67792"/>
            <a:ext cx="4876800" cy="609600"/>
          </a:xfrm>
        </p:spPr>
        <p:txBody>
          <a:bodyPr>
            <a:noAutofit/>
          </a:bodyPr>
          <a:lstStyle/>
          <a:p>
            <a:r>
              <a:rPr lang="en-IN" sz="3600" dirty="0"/>
              <a:t>Bamboo for sustainability</a:t>
            </a:r>
          </a:p>
        </p:txBody>
      </p:sp>
    </p:spTree>
    <p:extLst>
      <p:ext uri="{BB962C8B-B14F-4D97-AF65-F5344CB8AC3E}">
        <p14:creationId xmlns:p14="http://schemas.microsoft.com/office/powerpoint/2010/main" val="10798781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1380009"/>
            <a:ext cx="6629400" cy="2628900"/>
          </a:xfrm>
        </p:spPr>
        <p:txBody>
          <a:bodyPr>
            <a:noAutofit/>
          </a:bodyPr>
          <a:lstStyle/>
          <a:p>
            <a:pPr marL="0" lvl="0" indent="0" algn="just">
              <a:buNone/>
            </a:pPr>
            <a:r>
              <a:rPr lang="en-US" sz="3200" dirty="0"/>
              <a:t>Inclusion of 'Bamboo Development Task Force‘ (Sub group) in the </a:t>
            </a:r>
            <a:r>
              <a:rPr lang="en-US" sz="3200" i="1" dirty="0" err="1"/>
              <a:t>Niti</a:t>
            </a:r>
            <a:r>
              <a:rPr lang="en-US" sz="3200" i="1" dirty="0"/>
              <a:t> Aayog, to create road map and enabling environment for bamboo based development in the country</a:t>
            </a:r>
          </a:p>
          <a:p>
            <a:endParaRPr lang="en-IN" sz="3200" dirty="0"/>
          </a:p>
        </p:txBody>
      </p:sp>
      <p:sp>
        <p:nvSpPr>
          <p:cNvPr id="5" name="TextBox 4">
            <a:extLst>
              <a:ext uri="{FF2B5EF4-FFF2-40B4-BE49-F238E27FC236}">
                <a16:creationId xmlns:a16="http://schemas.microsoft.com/office/drawing/2014/main" id="{80BA40DD-ED55-4921-ADB0-D28C44ABCAC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4B90FA21-898E-48FE-8D1E-9AF404737AE3}"/>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1</a:t>
            </a:r>
          </a:p>
        </p:txBody>
      </p:sp>
      <p:sp>
        <p:nvSpPr>
          <p:cNvPr id="8" name="Title 1">
            <a:extLst>
              <a:ext uri="{FF2B5EF4-FFF2-40B4-BE49-F238E27FC236}">
                <a16:creationId xmlns:a16="http://schemas.microsoft.com/office/drawing/2014/main" id="{4C332359-5A55-4E61-972E-359CACE969E2}"/>
              </a:ext>
            </a:extLst>
          </p:cNvPr>
          <p:cNvSpPr>
            <a:spLocks noGrp="1"/>
          </p:cNvSpPr>
          <p:nvPr>
            <p:ph type="title"/>
          </p:nvPr>
        </p:nvSpPr>
        <p:spPr>
          <a:xfrm>
            <a:off x="1876190" y="67792"/>
            <a:ext cx="4876800" cy="609600"/>
          </a:xfrm>
        </p:spPr>
        <p:txBody>
          <a:bodyPr>
            <a:noAutofit/>
          </a:bodyPr>
          <a:lstStyle/>
          <a:p>
            <a:r>
              <a:rPr lang="en-IN" sz="3600" dirty="0"/>
              <a:t>Bamboo for sustainability</a:t>
            </a:r>
          </a:p>
        </p:txBody>
      </p:sp>
    </p:spTree>
    <p:extLst>
      <p:ext uri="{BB962C8B-B14F-4D97-AF65-F5344CB8AC3E}">
        <p14:creationId xmlns:p14="http://schemas.microsoft.com/office/powerpoint/2010/main" val="23436355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BA40DD-ED55-4921-ADB0-D28C44ABCAC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4B90FA21-898E-48FE-8D1E-9AF404737AE3}"/>
              </a:ext>
            </a:extLst>
          </p:cNvPr>
          <p:cNvSpPr txBox="1"/>
          <p:nvPr/>
        </p:nvSpPr>
        <p:spPr>
          <a:xfrm>
            <a:off x="223837" y="2076449"/>
            <a:ext cx="492443" cy="990600"/>
          </a:xfrm>
          <a:prstGeom prst="rect">
            <a:avLst/>
          </a:prstGeom>
          <a:noFill/>
        </p:spPr>
        <p:txBody>
          <a:bodyPr vert="vert270" wrap="square" rtlCol="0">
            <a:spAutoFit/>
          </a:bodyPr>
          <a:lstStyle/>
          <a:p>
            <a:r>
              <a:rPr lang="en-IN" sz="2000" b="1" dirty="0">
                <a:solidFill>
                  <a:schemeClr val="bg1"/>
                </a:solidFill>
              </a:rPr>
              <a:t>Action 1</a:t>
            </a:r>
          </a:p>
        </p:txBody>
      </p:sp>
      <p:sp>
        <p:nvSpPr>
          <p:cNvPr id="8" name="Title 1">
            <a:extLst>
              <a:ext uri="{FF2B5EF4-FFF2-40B4-BE49-F238E27FC236}">
                <a16:creationId xmlns:a16="http://schemas.microsoft.com/office/drawing/2014/main" id="{4C332359-5A55-4E61-972E-359CACE969E2}"/>
              </a:ext>
            </a:extLst>
          </p:cNvPr>
          <p:cNvSpPr>
            <a:spLocks noGrp="1"/>
          </p:cNvSpPr>
          <p:nvPr>
            <p:ph type="title"/>
          </p:nvPr>
        </p:nvSpPr>
        <p:spPr>
          <a:xfrm>
            <a:off x="1876190" y="67792"/>
            <a:ext cx="4876800" cy="609600"/>
          </a:xfrm>
        </p:spPr>
        <p:txBody>
          <a:bodyPr>
            <a:noAutofit/>
          </a:bodyPr>
          <a:lstStyle/>
          <a:p>
            <a:r>
              <a:rPr lang="en-IN" sz="3600" dirty="0"/>
              <a:t>Bamboo for sustainability</a:t>
            </a:r>
          </a:p>
        </p:txBody>
      </p:sp>
      <p:sp>
        <p:nvSpPr>
          <p:cNvPr id="7" name="Content Placeholder 2">
            <a:extLst>
              <a:ext uri="{FF2B5EF4-FFF2-40B4-BE49-F238E27FC236}">
                <a16:creationId xmlns:a16="http://schemas.microsoft.com/office/drawing/2014/main" id="{EE4D98C2-3AE2-4E99-A4AF-6487807A5DE5}"/>
              </a:ext>
            </a:extLst>
          </p:cNvPr>
          <p:cNvSpPr txBox="1">
            <a:spLocks/>
          </p:cNvSpPr>
          <p:nvPr/>
        </p:nvSpPr>
        <p:spPr>
          <a:xfrm>
            <a:off x="1066800" y="738014"/>
            <a:ext cx="6781800" cy="3667471"/>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a:lstStyle>
          <a:p>
            <a:pPr algn="just">
              <a:buFont typeface="Wingdings"/>
              <a:buNone/>
            </a:pPr>
            <a:r>
              <a:rPr lang="en-IN" sz="3200" b="1" dirty="0"/>
              <a:t>Maximising use of Bamboo as an alternative to timber…</a:t>
            </a:r>
            <a:r>
              <a:rPr lang="en-IN" sz="3200" dirty="0"/>
              <a:t> </a:t>
            </a:r>
            <a:endParaRPr lang="en-IN" sz="3100" dirty="0"/>
          </a:p>
          <a:p>
            <a:pPr algn="just"/>
            <a:r>
              <a:rPr lang="en-IN" sz="3100" dirty="0" err="1"/>
              <a:t>ToT</a:t>
            </a:r>
            <a:r>
              <a:rPr lang="en-IN" sz="3100" dirty="0"/>
              <a:t> for establishing 100 % Export Oriented Units </a:t>
            </a:r>
            <a:r>
              <a:rPr lang="en-US" sz="3100" dirty="0"/>
              <a:t>with zero raw material waste.</a:t>
            </a:r>
          </a:p>
          <a:p>
            <a:pPr algn="just"/>
            <a:r>
              <a:rPr lang="en-US" sz="3100" dirty="0"/>
              <a:t>Developing mechanism for trade of certified bamboo products</a:t>
            </a:r>
          </a:p>
          <a:p>
            <a:pPr lvl="1" algn="just"/>
            <a:endParaRPr lang="en-US" dirty="0"/>
          </a:p>
          <a:p>
            <a:pPr lvl="1" algn="just"/>
            <a:endParaRPr lang="en-IN" dirty="0"/>
          </a:p>
          <a:p>
            <a:pPr lvl="1" algn="just"/>
            <a:endParaRPr lang="en-IN" dirty="0"/>
          </a:p>
          <a:p>
            <a:pPr algn="just"/>
            <a:endParaRPr lang="en-IN" sz="3200" dirty="0"/>
          </a:p>
          <a:p>
            <a:endParaRPr lang="en-IN" dirty="0"/>
          </a:p>
        </p:txBody>
      </p:sp>
      <p:pic>
        <p:nvPicPr>
          <p:cNvPr id="9" name="Picture 8">
            <a:extLst>
              <a:ext uri="{FF2B5EF4-FFF2-40B4-BE49-F238E27FC236}">
                <a16:creationId xmlns:a16="http://schemas.microsoft.com/office/drawing/2014/main" id="{46B80331-4382-48AB-AEAC-F679637C3F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3897630"/>
            <a:ext cx="2057400" cy="1234440"/>
          </a:xfrm>
          <a:prstGeom prst="rect">
            <a:avLst/>
          </a:prstGeom>
        </p:spPr>
      </p:pic>
    </p:spTree>
    <p:extLst>
      <p:ext uri="{BB962C8B-B14F-4D97-AF65-F5344CB8AC3E}">
        <p14:creationId xmlns:p14="http://schemas.microsoft.com/office/powerpoint/2010/main" val="28551733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047750"/>
            <a:ext cx="6248400" cy="3048000"/>
          </a:xfrm>
        </p:spPr>
        <p:txBody>
          <a:bodyPr>
            <a:noAutofit/>
          </a:bodyPr>
          <a:lstStyle/>
          <a:p>
            <a:pPr marL="0" indent="0" algn="just">
              <a:buNone/>
            </a:pPr>
            <a:r>
              <a:rPr lang="en-IN" sz="2400" b="1" dirty="0"/>
              <a:t>Reversing Bamboo import</a:t>
            </a:r>
            <a:r>
              <a:rPr lang="en-IN" sz="2400" dirty="0"/>
              <a:t> - </a:t>
            </a:r>
            <a:r>
              <a:rPr lang="en-US" sz="2400" b="1" dirty="0"/>
              <a:t>Balance of Trade</a:t>
            </a:r>
            <a:endParaRPr lang="en-IN" sz="3200" b="1" dirty="0"/>
          </a:p>
          <a:p>
            <a:pPr marL="0" lvl="0" indent="0" algn="just">
              <a:buNone/>
            </a:pPr>
            <a:endParaRPr lang="en-IN" sz="1100" dirty="0"/>
          </a:p>
          <a:p>
            <a:pPr algn="just"/>
            <a:r>
              <a:rPr lang="en-IN" sz="2000" dirty="0" err="1"/>
              <a:t>Agarbatti</a:t>
            </a:r>
            <a:r>
              <a:rPr lang="en-IN" sz="2000" dirty="0"/>
              <a:t> (incense sticks) Industry - Presently 60 to 80 % bamboo incense sticks are being reportedly imported from Vietnam / China.</a:t>
            </a:r>
          </a:p>
          <a:p>
            <a:pPr lvl="0" algn="just"/>
            <a:r>
              <a:rPr lang="en-IN" sz="2000" dirty="0"/>
              <a:t>If we can convert this import to indigenous sticks in a stipulated period of three years thro' various interventions, this single change will be a great breakthrough in the bamboo sector of the country.</a:t>
            </a:r>
          </a:p>
          <a:p>
            <a:endParaRPr lang="en-IN" sz="2000" dirty="0"/>
          </a:p>
        </p:txBody>
      </p:sp>
      <p:sp>
        <p:nvSpPr>
          <p:cNvPr id="5" name="TextBox 4">
            <a:extLst>
              <a:ext uri="{FF2B5EF4-FFF2-40B4-BE49-F238E27FC236}">
                <a16:creationId xmlns:a16="http://schemas.microsoft.com/office/drawing/2014/main" id="{80BA40DD-ED55-4921-ADB0-D28C44ABCAC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4B90FA21-898E-48FE-8D1E-9AF404737AE3}"/>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1</a:t>
            </a:r>
          </a:p>
        </p:txBody>
      </p:sp>
      <p:sp>
        <p:nvSpPr>
          <p:cNvPr id="8" name="Title 1">
            <a:extLst>
              <a:ext uri="{FF2B5EF4-FFF2-40B4-BE49-F238E27FC236}">
                <a16:creationId xmlns:a16="http://schemas.microsoft.com/office/drawing/2014/main" id="{4C332359-5A55-4E61-972E-359CACE969E2}"/>
              </a:ext>
            </a:extLst>
          </p:cNvPr>
          <p:cNvSpPr>
            <a:spLocks noGrp="1"/>
          </p:cNvSpPr>
          <p:nvPr>
            <p:ph type="title"/>
          </p:nvPr>
        </p:nvSpPr>
        <p:spPr>
          <a:xfrm>
            <a:off x="1876190" y="67792"/>
            <a:ext cx="4876800" cy="609600"/>
          </a:xfrm>
        </p:spPr>
        <p:txBody>
          <a:bodyPr>
            <a:noAutofit/>
          </a:bodyPr>
          <a:lstStyle/>
          <a:p>
            <a:r>
              <a:rPr lang="en-IN" sz="3600" dirty="0"/>
              <a:t>Bamboo for sustainability</a:t>
            </a:r>
          </a:p>
        </p:txBody>
      </p:sp>
      <p:pic>
        <p:nvPicPr>
          <p:cNvPr id="7" name="Picture 6">
            <a:extLst>
              <a:ext uri="{FF2B5EF4-FFF2-40B4-BE49-F238E27FC236}">
                <a16:creationId xmlns:a16="http://schemas.microsoft.com/office/drawing/2014/main" id="{1837C7C4-7584-4F3F-BC96-CD6053CEE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3775599"/>
            <a:ext cx="2057400" cy="1390984"/>
          </a:xfrm>
          <a:prstGeom prst="rect">
            <a:avLst/>
          </a:prstGeom>
        </p:spPr>
      </p:pic>
    </p:spTree>
    <p:extLst>
      <p:ext uri="{BB962C8B-B14F-4D97-AF65-F5344CB8AC3E}">
        <p14:creationId xmlns:p14="http://schemas.microsoft.com/office/powerpoint/2010/main" val="34650419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7874"/>
            <a:ext cx="6172200" cy="1046576"/>
          </a:xfrm>
        </p:spPr>
        <p:txBody>
          <a:bodyPr>
            <a:normAutofit fontScale="90000"/>
          </a:bodyPr>
          <a:lstStyle/>
          <a:p>
            <a:r>
              <a:rPr lang="en-IN" dirty="0"/>
              <a:t>Bamboo for sustainability</a:t>
            </a:r>
            <a:br>
              <a:rPr lang="en-IN" dirty="0"/>
            </a:br>
            <a:r>
              <a:rPr lang="en-IN" dirty="0"/>
              <a:t> </a:t>
            </a:r>
          </a:p>
        </p:txBody>
      </p:sp>
      <p:sp>
        <p:nvSpPr>
          <p:cNvPr id="3" name="Content Placeholder 2"/>
          <p:cNvSpPr>
            <a:spLocks noGrp="1"/>
          </p:cNvSpPr>
          <p:nvPr>
            <p:ph idx="1"/>
          </p:nvPr>
        </p:nvSpPr>
        <p:spPr>
          <a:xfrm>
            <a:off x="2057400" y="1690919"/>
            <a:ext cx="5086350" cy="2138132"/>
          </a:xfrm>
        </p:spPr>
        <p:txBody>
          <a:bodyPr>
            <a:normAutofit/>
          </a:bodyPr>
          <a:lstStyle/>
          <a:p>
            <a:pPr marL="0" indent="0">
              <a:buNone/>
            </a:pPr>
            <a:r>
              <a:rPr lang="en-US" sz="2800" dirty="0"/>
              <a:t>Develop an integrated </a:t>
            </a:r>
            <a:r>
              <a:rPr lang="en-US" sz="2800" b="1" dirty="0"/>
              <a:t>National Bamboo Development Policy </a:t>
            </a:r>
            <a:r>
              <a:rPr lang="en-US" sz="2800" dirty="0"/>
              <a:t>providing directions for future development of the sector. </a:t>
            </a:r>
            <a:endParaRPr lang="en-IN" sz="2800" dirty="0"/>
          </a:p>
        </p:txBody>
      </p:sp>
      <p:sp>
        <p:nvSpPr>
          <p:cNvPr id="5" name="TextBox 4">
            <a:extLst>
              <a:ext uri="{FF2B5EF4-FFF2-40B4-BE49-F238E27FC236}">
                <a16:creationId xmlns:a16="http://schemas.microsoft.com/office/drawing/2014/main" id="{845E2100-351D-41A6-890B-33583EF01D44}"/>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F3937292-EB03-404C-A3C5-432C704F8633}"/>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190" y="67792"/>
            <a:ext cx="4876800" cy="609600"/>
          </a:xfrm>
        </p:spPr>
        <p:txBody>
          <a:bodyPr>
            <a:noAutofit/>
          </a:bodyPr>
          <a:lstStyle/>
          <a:p>
            <a:r>
              <a:rPr lang="en-IN" sz="3600" dirty="0"/>
              <a:t>Bamboo for sustainability</a:t>
            </a:r>
          </a:p>
        </p:txBody>
      </p:sp>
      <p:sp>
        <p:nvSpPr>
          <p:cNvPr id="3" name="Content Placeholder 2"/>
          <p:cNvSpPr>
            <a:spLocks noGrp="1"/>
          </p:cNvSpPr>
          <p:nvPr>
            <p:ph idx="1"/>
          </p:nvPr>
        </p:nvSpPr>
        <p:spPr>
          <a:xfrm>
            <a:off x="1752600" y="1360959"/>
            <a:ext cx="5715000" cy="2247900"/>
          </a:xfrm>
        </p:spPr>
        <p:txBody>
          <a:bodyPr>
            <a:noAutofit/>
          </a:bodyPr>
          <a:lstStyle/>
          <a:p>
            <a:pPr marL="0" indent="0" algn="just">
              <a:buNone/>
            </a:pPr>
            <a:r>
              <a:rPr lang="en-US" sz="2800" b="1" dirty="0"/>
              <a:t>Creation of National Bamboo Development Authority</a:t>
            </a:r>
            <a:r>
              <a:rPr lang="en-US" sz="2800" dirty="0"/>
              <a:t> for Convergence and synergy among all the Federal and state schemes related to bamboo. </a:t>
            </a:r>
          </a:p>
        </p:txBody>
      </p:sp>
      <p:sp>
        <p:nvSpPr>
          <p:cNvPr id="5" name="TextBox 4">
            <a:extLst>
              <a:ext uri="{FF2B5EF4-FFF2-40B4-BE49-F238E27FC236}">
                <a16:creationId xmlns:a16="http://schemas.microsoft.com/office/drawing/2014/main" id="{2E213C4B-8A08-49B0-92B0-B9B8862FC75C}"/>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8EC4BB40-FC38-465E-94D7-EA6F647D3C7E}"/>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2</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7874"/>
            <a:ext cx="6172200" cy="703676"/>
          </a:xfrm>
        </p:spPr>
        <p:txBody>
          <a:bodyPr>
            <a:normAutofit fontScale="90000"/>
          </a:bodyPr>
          <a:lstStyle/>
          <a:p>
            <a:r>
              <a:rPr lang="en-IN" dirty="0"/>
              <a:t>Bamboo for sustainability </a:t>
            </a:r>
          </a:p>
        </p:txBody>
      </p:sp>
      <p:sp>
        <p:nvSpPr>
          <p:cNvPr id="3" name="Content Placeholder 2"/>
          <p:cNvSpPr>
            <a:spLocks noGrp="1"/>
          </p:cNvSpPr>
          <p:nvPr>
            <p:ph idx="1"/>
          </p:nvPr>
        </p:nvSpPr>
        <p:spPr>
          <a:xfrm>
            <a:off x="1676400" y="2038350"/>
            <a:ext cx="5981700" cy="1689506"/>
          </a:xfrm>
        </p:spPr>
        <p:txBody>
          <a:bodyPr>
            <a:normAutofit/>
          </a:bodyPr>
          <a:lstStyle/>
          <a:p>
            <a:pPr marL="0" indent="0">
              <a:buNone/>
            </a:pPr>
            <a:r>
              <a:rPr lang="en-IN" sz="3600" dirty="0"/>
              <a:t>Declare bamboo as a national plant and plantation crop</a:t>
            </a:r>
          </a:p>
          <a:p>
            <a:endParaRPr lang="en-IN" sz="3600" dirty="0"/>
          </a:p>
        </p:txBody>
      </p:sp>
      <p:sp>
        <p:nvSpPr>
          <p:cNvPr id="5" name="TextBox 4">
            <a:extLst>
              <a:ext uri="{FF2B5EF4-FFF2-40B4-BE49-F238E27FC236}">
                <a16:creationId xmlns:a16="http://schemas.microsoft.com/office/drawing/2014/main" id="{B4572AE4-A17A-4BAB-97D4-89B43DB46D9A}"/>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6383BDDC-7F7A-4EDF-8B69-3D114173A6DE}"/>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BA40DD-ED55-4921-ADB0-D28C44ABCAC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4B90FA21-898E-48FE-8D1E-9AF404737AE3}"/>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1</a:t>
            </a:r>
          </a:p>
        </p:txBody>
      </p:sp>
      <p:sp>
        <p:nvSpPr>
          <p:cNvPr id="8" name="Title 1">
            <a:extLst>
              <a:ext uri="{FF2B5EF4-FFF2-40B4-BE49-F238E27FC236}">
                <a16:creationId xmlns:a16="http://schemas.microsoft.com/office/drawing/2014/main" id="{4C332359-5A55-4E61-972E-359CACE969E2}"/>
              </a:ext>
            </a:extLst>
          </p:cNvPr>
          <p:cNvSpPr>
            <a:spLocks noGrp="1"/>
          </p:cNvSpPr>
          <p:nvPr>
            <p:ph type="title"/>
          </p:nvPr>
        </p:nvSpPr>
        <p:spPr>
          <a:xfrm>
            <a:off x="1876190" y="67792"/>
            <a:ext cx="4876800" cy="609600"/>
          </a:xfrm>
        </p:spPr>
        <p:txBody>
          <a:bodyPr>
            <a:noAutofit/>
          </a:bodyPr>
          <a:lstStyle/>
          <a:p>
            <a:r>
              <a:rPr lang="en-IN" sz="3600" dirty="0"/>
              <a:t>Bamboo for sustainability</a:t>
            </a:r>
          </a:p>
        </p:txBody>
      </p:sp>
      <p:sp>
        <p:nvSpPr>
          <p:cNvPr id="7" name="TextBox 6">
            <a:extLst>
              <a:ext uri="{FF2B5EF4-FFF2-40B4-BE49-F238E27FC236}">
                <a16:creationId xmlns:a16="http://schemas.microsoft.com/office/drawing/2014/main" id="{11BA8CA2-C274-428B-A2C6-6548BFB2809D}"/>
              </a:ext>
            </a:extLst>
          </p:cNvPr>
          <p:cNvSpPr txBox="1"/>
          <p:nvPr/>
        </p:nvSpPr>
        <p:spPr>
          <a:xfrm>
            <a:off x="1485900" y="1602254"/>
            <a:ext cx="6172200" cy="2062103"/>
          </a:xfrm>
          <a:prstGeom prst="rect">
            <a:avLst/>
          </a:prstGeom>
          <a:noFill/>
        </p:spPr>
        <p:txBody>
          <a:bodyPr wrap="square">
            <a:spAutoFit/>
          </a:bodyPr>
          <a:lstStyle/>
          <a:p>
            <a:pPr algn="just"/>
            <a:r>
              <a:rPr lang="en-US" sz="3200" dirty="0"/>
              <a:t>Bamboo Best Management Practices Charter should be developed for facilitating Standard practice in different verticals of bamboo sector.</a:t>
            </a:r>
          </a:p>
        </p:txBody>
      </p:sp>
    </p:spTree>
    <p:extLst>
      <p:ext uri="{BB962C8B-B14F-4D97-AF65-F5344CB8AC3E}">
        <p14:creationId xmlns:p14="http://schemas.microsoft.com/office/powerpoint/2010/main" val="1763388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5450-3F36-4E32-BE21-E22ABECCC3D3}"/>
              </a:ext>
            </a:extLst>
          </p:cNvPr>
          <p:cNvSpPr>
            <a:spLocks noGrp="1"/>
          </p:cNvSpPr>
          <p:nvPr>
            <p:ph type="title"/>
          </p:nvPr>
        </p:nvSpPr>
        <p:spPr>
          <a:xfrm>
            <a:off x="990600" y="118110"/>
            <a:ext cx="6858000" cy="1005840"/>
          </a:xfrm>
        </p:spPr>
        <p:txBody>
          <a:bodyPr>
            <a:noAutofit/>
          </a:bodyPr>
          <a:lstStyle/>
          <a:p>
            <a:r>
              <a:rPr lang="en-US" sz="3200" b="1" dirty="0"/>
              <a:t>Indian Bamboo Industry in infant stage</a:t>
            </a:r>
            <a:endParaRPr lang="en-IN" sz="3200" b="1" dirty="0"/>
          </a:p>
        </p:txBody>
      </p:sp>
      <p:sp>
        <p:nvSpPr>
          <p:cNvPr id="3" name="Content Placeholder 2">
            <a:extLst>
              <a:ext uri="{FF2B5EF4-FFF2-40B4-BE49-F238E27FC236}">
                <a16:creationId xmlns:a16="http://schemas.microsoft.com/office/drawing/2014/main" id="{AD7C7955-05C5-41CC-9A30-73AA904EBC0C}"/>
              </a:ext>
            </a:extLst>
          </p:cNvPr>
          <p:cNvSpPr>
            <a:spLocks noGrp="1"/>
          </p:cNvSpPr>
          <p:nvPr>
            <p:ph idx="1"/>
          </p:nvPr>
        </p:nvSpPr>
        <p:spPr>
          <a:xfrm>
            <a:off x="612648" y="1352550"/>
            <a:ext cx="7235952" cy="3242310"/>
          </a:xfrm>
        </p:spPr>
        <p:txBody>
          <a:bodyPr>
            <a:normAutofit lnSpcReduction="10000"/>
          </a:bodyPr>
          <a:lstStyle/>
          <a:p>
            <a:r>
              <a:rPr lang="en-US" dirty="0"/>
              <a:t>The bamboo and rattan industry of India is worth Rs. 28,005 crores. </a:t>
            </a:r>
          </a:p>
          <a:p>
            <a:r>
              <a:rPr lang="en-US" dirty="0"/>
              <a:t>During 2015-16 &amp; 2016-17 the export of bamboo &amp; bamboo products was Rs. 0.11 crore and Rs. 0.32 crore respectively while the import was Rs 148.63 crores and Rs 213.65 crores. </a:t>
            </a:r>
            <a:endParaRPr lang="en-IN" dirty="0"/>
          </a:p>
        </p:txBody>
      </p:sp>
      <p:sp>
        <p:nvSpPr>
          <p:cNvPr id="5" name="TextBox 4">
            <a:extLst>
              <a:ext uri="{FF2B5EF4-FFF2-40B4-BE49-F238E27FC236}">
                <a16:creationId xmlns:a16="http://schemas.microsoft.com/office/drawing/2014/main" id="{DAD82EEC-9BC1-4E58-8987-3654A425774F}"/>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3196183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7874"/>
            <a:ext cx="5143500" cy="703676"/>
          </a:xfrm>
        </p:spPr>
        <p:txBody>
          <a:bodyPr>
            <a:normAutofit fontScale="90000"/>
          </a:bodyPr>
          <a:lstStyle/>
          <a:p>
            <a:r>
              <a:rPr lang="en-IN" dirty="0"/>
              <a:t>Bamboo for sustainability </a:t>
            </a:r>
          </a:p>
        </p:txBody>
      </p:sp>
      <p:sp>
        <p:nvSpPr>
          <p:cNvPr id="3" name="Content Placeholder 2"/>
          <p:cNvSpPr>
            <a:spLocks noGrp="1"/>
          </p:cNvSpPr>
          <p:nvPr>
            <p:ph idx="1"/>
          </p:nvPr>
        </p:nvSpPr>
        <p:spPr>
          <a:xfrm>
            <a:off x="1485900" y="1910944"/>
            <a:ext cx="5657850" cy="1689506"/>
          </a:xfrm>
        </p:spPr>
        <p:txBody>
          <a:bodyPr>
            <a:normAutofit lnSpcReduction="10000"/>
          </a:bodyPr>
          <a:lstStyle/>
          <a:p>
            <a:pPr marL="0" indent="0">
              <a:buNone/>
            </a:pPr>
            <a:r>
              <a:rPr lang="en-US" sz="3600" dirty="0"/>
              <a:t>Restoration of wasteland and degraded lands through bamboo plantations.</a:t>
            </a:r>
          </a:p>
          <a:p>
            <a:endParaRPr lang="en-IN" sz="3600" dirty="0"/>
          </a:p>
        </p:txBody>
      </p:sp>
      <p:sp>
        <p:nvSpPr>
          <p:cNvPr id="5" name="TextBox 4">
            <a:extLst>
              <a:ext uri="{FF2B5EF4-FFF2-40B4-BE49-F238E27FC236}">
                <a16:creationId xmlns:a16="http://schemas.microsoft.com/office/drawing/2014/main" id="{B4572AE4-A17A-4BAB-97D4-89B43DB46D9A}"/>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4603030A-2E58-4217-9CC6-6E1E833FC823}"/>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13231918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7874"/>
            <a:ext cx="5676900" cy="779876"/>
          </a:xfrm>
        </p:spPr>
        <p:txBody>
          <a:bodyPr>
            <a:normAutofit/>
          </a:bodyPr>
          <a:lstStyle/>
          <a:p>
            <a:r>
              <a:rPr lang="en-IN" dirty="0"/>
              <a:t>Bamboo for sustainability </a:t>
            </a:r>
          </a:p>
        </p:txBody>
      </p:sp>
      <p:sp>
        <p:nvSpPr>
          <p:cNvPr id="3" name="Content Placeholder 2"/>
          <p:cNvSpPr>
            <a:spLocks noGrp="1"/>
          </p:cNvSpPr>
          <p:nvPr>
            <p:ph idx="1"/>
          </p:nvPr>
        </p:nvSpPr>
        <p:spPr>
          <a:xfrm>
            <a:off x="1485900" y="1543050"/>
            <a:ext cx="6134100" cy="2476500"/>
          </a:xfrm>
        </p:spPr>
        <p:txBody>
          <a:bodyPr>
            <a:noAutofit/>
          </a:bodyPr>
          <a:lstStyle/>
          <a:p>
            <a:pPr marL="0" indent="0">
              <a:buNone/>
            </a:pPr>
            <a:r>
              <a:rPr lang="en-US" sz="3000" dirty="0"/>
              <a:t>Uniform policy for tax exemption and subsidies on Bamboo, Bamboo Products, and Bamboo Machinery, considering bamboo as green material. </a:t>
            </a:r>
          </a:p>
        </p:txBody>
      </p:sp>
      <p:sp>
        <p:nvSpPr>
          <p:cNvPr id="5" name="TextBox 4">
            <a:extLst>
              <a:ext uri="{FF2B5EF4-FFF2-40B4-BE49-F238E27FC236}">
                <a16:creationId xmlns:a16="http://schemas.microsoft.com/office/drawing/2014/main" id="{B674345F-0B52-4A69-8F16-9C3CECA3C02F}"/>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33EFA357-94E9-4F45-8E4F-A07440DE3A8E}"/>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7874"/>
            <a:ext cx="5067300" cy="703676"/>
          </a:xfrm>
        </p:spPr>
        <p:txBody>
          <a:bodyPr>
            <a:normAutofit fontScale="90000"/>
          </a:bodyPr>
          <a:lstStyle/>
          <a:p>
            <a:r>
              <a:rPr lang="en-IN" dirty="0"/>
              <a:t>Bamboo for sustainability</a:t>
            </a:r>
          </a:p>
        </p:txBody>
      </p:sp>
      <p:sp>
        <p:nvSpPr>
          <p:cNvPr id="3" name="Content Placeholder 2"/>
          <p:cNvSpPr>
            <a:spLocks noGrp="1"/>
          </p:cNvSpPr>
          <p:nvPr>
            <p:ph idx="1"/>
          </p:nvPr>
        </p:nvSpPr>
        <p:spPr>
          <a:xfrm>
            <a:off x="2133600" y="1464617"/>
            <a:ext cx="5600700" cy="2628900"/>
          </a:xfrm>
        </p:spPr>
        <p:txBody>
          <a:bodyPr>
            <a:normAutofit/>
          </a:bodyPr>
          <a:lstStyle/>
          <a:p>
            <a:pPr marL="0" indent="0">
              <a:buNone/>
            </a:pPr>
            <a:r>
              <a:rPr lang="en-IN" sz="3600" dirty="0"/>
              <a:t>Use bamboo as a breakthrough for the triple “S” phenomenon – skill, scale and speed..</a:t>
            </a:r>
          </a:p>
        </p:txBody>
      </p:sp>
      <p:sp>
        <p:nvSpPr>
          <p:cNvPr id="5" name="TextBox 4">
            <a:extLst>
              <a:ext uri="{FF2B5EF4-FFF2-40B4-BE49-F238E27FC236}">
                <a16:creationId xmlns:a16="http://schemas.microsoft.com/office/drawing/2014/main" id="{D9F7C39C-B29A-4D9F-BB95-272276F70843}"/>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60C59863-CD02-4C87-B366-6C3C63C67B95}"/>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7874"/>
            <a:ext cx="6172200" cy="627476"/>
          </a:xfrm>
        </p:spPr>
        <p:txBody>
          <a:bodyPr>
            <a:normAutofit fontScale="90000"/>
          </a:bodyPr>
          <a:lstStyle/>
          <a:p>
            <a:r>
              <a:rPr lang="en-IN" dirty="0"/>
              <a:t>Bamboo for sustainability </a:t>
            </a:r>
          </a:p>
        </p:txBody>
      </p:sp>
      <p:sp>
        <p:nvSpPr>
          <p:cNvPr id="3" name="Content Placeholder 2"/>
          <p:cNvSpPr>
            <a:spLocks noGrp="1"/>
          </p:cNvSpPr>
          <p:nvPr>
            <p:ph idx="1"/>
          </p:nvPr>
        </p:nvSpPr>
        <p:spPr>
          <a:xfrm>
            <a:off x="1371600" y="1485900"/>
            <a:ext cx="6400800" cy="3200400"/>
          </a:xfrm>
        </p:spPr>
        <p:txBody>
          <a:bodyPr>
            <a:normAutofit/>
          </a:bodyPr>
          <a:lstStyle/>
          <a:p>
            <a:pPr marL="0" indent="0">
              <a:buNone/>
            </a:pPr>
            <a:r>
              <a:rPr lang="en-IN" sz="3600" dirty="0"/>
              <a:t>Use bamboo as the air purifier through urban (oxygen parks) and road side plantations </a:t>
            </a:r>
          </a:p>
          <a:p>
            <a:pPr marL="0" indent="0">
              <a:buNone/>
            </a:pPr>
            <a:r>
              <a:rPr lang="en-IN" sz="3200" i="1" dirty="0"/>
              <a:t>(Obama brought 80 air purifiers with him)</a:t>
            </a:r>
          </a:p>
        </p:txBody>
      </p:sp>
      <p:sp>
        <p:nvSpPr>
          <p:cNvPr id="5" name="TextBox 4">
            <a:extLst>
              <a:ext uri="{FF2B5EF4-FFF2-40B4-BE49-F238E27FC236}">
                <a16:creationId xmlns:a16="http://schemas.microsoft.com/office/drawing/2014/main" id="{AA079406-FEAA-4B3C-9831-4C0E74A6FBEC}"/>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08473E14-6DC4-448F-8AAE-607F1856DB01}"/>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64746"/>
            <a:ext cx="5067300" cy="582233"/>
          </a:xfrm>
        </p:spPr>
        <p:txBody>
          <a:bodyPr>
            <a:normAutofit fontScale="90000"/>
          </a:bodyPr>
          <a:lstStyle/>
          <a:p>
            <a:r>
              <a:rPr lang="en-IN" dirty="0"/>
              <a:t>Bamboo for sustainability </a:t>
            </a:r>
          </a:p>
        </p:txBody>
      </p:sp>
      <p:sp>
        <p:nvSpPr>
          <p:cNvPr id="3" name="Content Placeholder 2"/>
          <p:cNvSpPr>
            <a:spLocks noGrp="1"/>
          </p:cNvSpPr>
          <p:nvPr>
            <p:ph idx="1"/>
          </p:nvPr>
        </p:nvSpPr>
        <p:spPr>
          <a:xfrm>
            <a:off x="1371600" y="1696630"/>
            <a:ext cx="6400800" cy="1713320"/>
          </a:xfrm>
        </p:spPr>
        <p:txBody>
          <a:bodyPr>
            <a:noAutofit/>
          </a:bodyPr>
          <a:lstStyle/>
          <a:p>
            <a:pPr marL="0" indent="0">
              <a:buNone/>
            </a:pPr>
            <a:r>
              <a:rPr lang="en-IN" sz="3300" dirty="0"/>
              <a:t>Use bamboo for the office utility items and furniture in Govt offices and schools as far as possible</a:t>
            </a:r>
            <a:endParaRPr lang="en-IN" sz="3000" dirty="0"/>
          </a:p>
        </p:txBody>
      </p:sp>
      <p:sp>
        <p:nvSpPr>
          <p:cNvPr id="5" name="TextBox 4">
            <a:extLst>
              <a:ext uri="{FF2B5EF4-FFF2-40B4-BE49-F238E27FC236}">
                <a16:creationId xmlns:a16="http://schemas.microsoft.com/office/drawing/2014/main" id="{25CFF1C1-3D26-4824-BCC4-774521AC79D1}"/>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92C0D932-4E57-4EB4-B54B-7E0F4AB6F64D}"/>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38150"/>
            <a:ext cx="5372100" cy="658433"/>
          </a:xfrm>
        </p:spPr>
        <p:txBody>
          <a:bodyPr>
            <a:normAutofit fontScale="90000"/>
          </a:bodyPr>
          <a:lstStyle/>
          <a:p>
            <a:r>
              <a:rPr lang="en-IN" dirty="0"/>
              <a:t>Bamboo for sustainability </a:t>
            </a:r>
          </a:p>
        </p:txBody>
      </p:sp>
      <p:sp>
        <p:nvSpPr>
          <p:cNvPr id="3" name="Content Placeholder 2"/>
          <p:cNvSpPr>
            <a:spLocks noGrp="1"/>
          </p:cNvSpPr>
          <p:nvPr>
            <p:ph idx="1"/>
          </p:nvPr>
        </p:nvSpPr>
        <p:spPr>
          <a:xfrm>
            <a:off x="1371600" y="1696630"/>
            <a:ext cx="6400800" cy="1941920"/>
          </a:xfrm>
        </p:spPr>
        <p:txBody>
          <a:bodyPr>
            <a:noAutofit/>
          </a:bodyPr>
          <a:lstStyle/>
          <a:p>
            <a:pPr marL="0" indent="0">
              <a:buNone/>
            </a:pPr>
            <a:r>
              <a:rPr lang="en-IN" sz="3600" dirty="0"/>
              <a:t>Include Bamboo as building material in </a:t>
            </a:r>
            <a:r>
              <a:rPr lang="en-IN" sz="3600" dirty="0" err="1"/>
              <a:t>SoRs</a:t>
            </a:r>
            <a:r>
              <a:rPr lang="en-IN" sz="3600" dirty="0"/>
              <a:t> and Tendering - included in MP</a:t>
            </a:r>
            <a:br>
              <a:rPr lang="en-US" sz="4500" kern="0" dirty="0">
                <a:solidFill>
                  <a:srgbClr val="00B0F0"/>
                </a:solidFill>
              </a:rPr>
            </a:br>
            <a:endParaRPr lang="en-IN" sz="3300" dirty="0"/>
          </a:p>
        </p:txBody>
      </p:sp>
      <p:sp>
        <p:nvSpPr>
          <p:cNvPr id="5" name="TextBox 4">
            <a:extLst>
              <a:ext uri="{FF2B5EF4-FFF2-40B4-BE49-F238E27FC236}">
                <a16:creationId xmlns:a16="http://schemas.microsoft.com/office/drawing/2014/main" id="{89533ADE-D97E-49D5-B2D0-142C9D406862}"/>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BD9D5511-999B-425A-BF47-8C51A70728BF}"/>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60717"/>
            <a:ext cx="5829300" cy="734633"/>
          </a:xfrm>
        </p:spPr>
        <p:txBody>
          <a:bodyPr>
            <a:normAutofit/>
          </a:bodyPr>
          <a:lstStyle/>
          <a:p>
            <a:r>
              <a:rPr lang="en-IN" dirty="0"/>
              <a:t>Bamboo for sustainability </a:t>
            </a:r>
          </a:p>
        </p:txBody>
      </p:sp>
      <p:sp>
        <p:nvSpPr>
          <p:cNvPr id="3" name="Content Placeholder 2"/>
          <p:cNvSpPr>
            <a:spLocks noGrp="1"/>
          </p:cNvSpPr>
          <p:nvPr>
            <p:ph idx="1"/>
          </p:nvPr>
        </p:nvSpPr>
        <p:spPr>
          <a:xfrm>
            <a:off x="1876190" y="1657940"/>
            <a:ext cx="5715000" cy="1599610"/>
          </a:xfrm>
        </p:spPr>
        <p:txBody>
          <a:bodyPr>
            <a:noAutofit/>
          </a:bodyPr>
          <a:lstStyle/>
          <a:p>
            <a:pPr marL="0" indent="0">
              <a:buNone/>
            </a:pPr>
            <a:r>
              <a:rPr lang="en-IN" sz="3000" dirty="0"/>
              <a:t>Organise World Bamboo Summit  in Delhi every two years to strengthen international bamboo trade</a:t>
            </a:r>
            <a:endParaRPr lang="en-IN" sz="2700" dirty="0"/>
          </a:p>
        </p:txBody>
      </p:sp>
      <p:sp>
        <p:nvSpPr>
          <p:cNvPr id="5" name="TextBox 4">
            <a:extLst>
              <a:ext uri="{FF2B5EF4-FFF2-40B4-BE49-F238E27FC236}">
                <a16:creationId xmlns:a16="http://schemas.microsoft.com/office/drawing/2014/main" id="{F4042CD3-C451-4C99-8454-B90815DFCC4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A0CF7FF3-CFF4-4B66-9305-D3FA0B58307E}"/>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60717"/>
            <a:ext cx="5753100" cy="734633"/>
          </a:xfrm>
        </p:spPr>
        <p:txBody>
          <a:bodyPr>
            <a:normAutofit/>
          </a:bodyPr>
          <a:lstStyle/>
          <a:p>
            <a:r>
              <a:rPr lang="en-IN" dirty="0"/>
              <a:t>Bamboo for sustainability </a:t>
            </a:r>
          </a:p>
        </p:txBody>
      </p:sp>
      <p:sp>
        <p:nvSpPr>
          <p:cNvPr id="5" name="TextBox 4">
            <a:extLst>
              <a:ext uri="{FF2B5EF4-FFF2-40B4-BE49-F238E27FC236}">
                <a16:creationId xmlns:a16="http://schemas.microsoft.com/office/drawing/2014/main" id="{51108F00-8E6D-422D-A03C-498B35BBED9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8" name="TextBox 7">
            <a:extLst>
              <a:ext uri="{FF2B5EF4-FFF2-40B4-BE49-F238E27FC236}">
                <a16:creationId xmlns:a16="http://schemas.microsoft.com/office/drawing/2014/main" id="{946BAA2F-511E-4AD9-A258-B05D7C4FB894}"/>
              </a:ext>
            </a:extLst>
          </p:cNvPr>
          <p:cNvSpPr txBox="1"/>
          <p:nvPr/>
        </p:nvSpPr>
        <p:spPr>
          <a:xfrm>
            <a:off x="1143000" y="1296144"/>
            <a:ext cx="6682740" cy="2308324"/>
          </a:xfrm>
          <a:prstGeom prst="rect">
            <a:avLst/>
          </a:prstGeom>
          <a:noFill/>
        </p:spPr>
        <p:txBody>
          <a:bodyPr wrap="square">
            <a:spAutoFit/>
          </a:bodyPr>
          <a:lstStyle/>
          <a:p>
            <a:pPr lvl="0" algn="just"/>
            <a:r>
              <a:rPr lang="en-US" sz="2400" dirty="0"/>
              <a:t>Genetic improvement of the existing species and introduction of new species for different </a:t>
            </a:r>
            <a:r>
              <a:rPr lang="en-US" sz="2400" dirty="0" err="1"/>
              <a:t>agro</a:t>
            </a:r>
            <a:r>
              <a:rPr lang="en-US" sz="2400" dirty="0"/>
              <a:t>-climatic zone. </a:t>
            </a:r>
          </a:p>
          <a:p>
            <a:pPr lvl="0" algn="just"/>
            <a:r>
              <a:rPr lang="en-US" sz="2400" dirty="0"/>
              <a:t>Establishment of High tech integrated germ-plasm  bank &amp; tissue culture lab at every state level for mass production of high quality seedlings/saplings. </a:t>
            </a:r>
          </a:p>
        </p:txBody>
      </p:sp>
      <p:pic>
        <p:nvPicPr>
          <p:cNvPr id="9" name="Picture 8" descr="C:\data 1\GENETICS_BACKUP_13.10.2010\Genetics\PROJECTS\BAMBOO _PROJECT\Bamboo_photo\August 06\Asper _amit_3.jpg">
            <a:extLst>
              <a:ext uri="{FF2B5EF4-FFF2-40B4-BE49-F238E27FC236}">
                <a16:creationId xmlns:a16="http://schemas.microsoft.com/office/drawing/2014/main" id="{947E8427-2FED-47D6-AEF2-A114D7E06D87}"/>
              </a:ext>
            </a:extLst>
          </p:cNvPr>
          <p:cNvPicPr/>
          <p:nvPr/>
        </p:nvPicPr>
        <p:blipFill>
          <a:blip r:embed="rId2" cstate="print"/>
          <a:srcRect r="23939" b="46354"/>
          <a:stretch>
            <a:fillRect/>
          </a:stretch>
        </p:blipFill>
        <p:spPr bwMode="auto">
          <a:xfrm>
            <a:off x="6263680" y="3847356"/>
            <a:ext cx="2880320" cy="129614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91A8E4A-0DBA-4E73-892E-B8CC84E5BFE6}"/>
              </a:ext>
            </a:extLst>
          </p:cNvPr>
          <p:cNvSpPr txBox="1"/>
          <p:nvPr/>
        </p:nvSpPr>
        <p:spPr>
          <a:xfrm>
            <a:off x="304800" y="20383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21189371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60717"/>
            <a:ext cx="5715000" cy="734633"/>
          </a:xfrm>
        </p:spPr>
        <p:txBody>
          <a:bodyPr>
            <a:normAutofit/>
          </a:bodyPr>
          <a:lstStyle/>
          <a:p>
            <a:r>
              <a:rPr lang="en-IN" dirty="0"/>
              <a:t>Bamboo for sustainability </a:t>
            </a:r>
          </a:p>
        </p:txBody>
      </p:sp>
      <p:sp>
        <p:nvSpPr>
          <p:cNvPr id="3" name="Content Placeholder 2"/>
          <p:cNvSpPr>
            <a:spLocks noGrp="1"/>
          </p:cNvSpPr>
          <p:nvPr>
            <p:ph idx="1"/>
          </p:nvPr>
        </p:nvSpPr>
        <p:spPr>
          <a:xfrm>
            <a:off x="1371600" y="1696630"/>
            <a:ext cx="6477000" cy="1903820"/>
          </a:xfrm>
        </p:spPr>
        <p:txBody>
          <a:bodyPr>
            <a:noAutofit/>
          </a:bodyPr>
          <a:lstStyle/>
          <a:p>
            <a:pPr marL="0" indent="0">
              <a:buNone/>
            </a:pPr>
            <a:r>
              <a:rPr lang="en-IN" sz="3600" dirty="0"/>
              <a:t>Develop a model bamboo state with an intensive inputs and support</a:t>
            </a:r>
            <a:br>
              <a:rPr lang="en-US" sz="4500" kern="0" dirty="0">
                <a:solidFill>
                  <a:srgbClr val="00B0F0"/>
                </a:solidFill>
              </a:rPr>
            </a:br>
            <a:endParaRPr lang="en-IN" sz="3300" dirty="0"/>
          </a:p>
        </p:txBody>
      </p:sp>
      <p:sp>
        <p:nvSpPr>
          <p:cNvPr id="5" name="TextBox 4">
            <a:extLst>
              <a:ext uri="{FF2B5EF4-FFF2-40B4-BE49-F238E27FC236}">
                <a16:creationId xmlns:a16="http://schemas.microsoft.com/office/drawing/2014/main" id="{51108F00-8E6D-422D-A03C-498B35BBED9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311FF939-20AD-48E6-AB75-9DAEFB380190}"/>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7F7B87-BC64-4649-A5F0-6869933B1A84}"/>
              </a:ext>
            </a:extLst>
          </p:cNvPr>
          <p:cNvSpPr>
            <a:spLocks noGrp="1"/>
          </p:cNvSpPr>
          <p:nvPr>
            <p:ph idx="1"/>
          </p:nvPr>
        </p:nvSpPr>
        <p:spPr>
          <a:xfrm>
            <a:off x="1143000" y="1504950"/>
            <a:ext cx="6705600" cy="2438400"/>
          </a:xfrm>
        </p:spPr>
        <p:txBody>
          <a:bodyPr/>
          <a:lstStyle/>
          <a:p>
            <a:pPr lvl="0" algn="just"/>
            <a:r>
              <a:rPr lang="en-US" dirty="0"/>
              <a:t>Establishment of Bamboo Incubation Centre for facilitating STARTUPs and MSME.</a:t>
            </a:r>
          </a:p>
          <a:p>
            <a:pPr lvl="0" algn="just"/>
            <a:r>
              <a:rPr lang="en-US" dirty="0"/>
              <a:t>Strengthening existing processing units through investments/grants.</a:t>
            </a:r>
          </a:p>
          <a:p>
            <a:endParaRPr lang="en-IN" dirty="0"/>
          </a:p>
        </p:txBody>
      </p:sp>
      <p:sp>
        <p:nvSpPr>
          <p:cNvPr id="4" name="TextBox 3">
            <a:extLst>
              <a:ext uri="{FF2B5EF4-FFF2-40B4-BE49-F238E27FC236}">
                <a16:creationId xmlns:a16="http://schemas.microsoft.com/office/drawing/2014/main" id="{8B30DE4E-B8B9-4D69-BCBB-821E91529A2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5" name="Title 1">
            <a:extLst>
              <a:ext uri="{FF2B5EF4-FFF2-40B4-BE49-F238E27FC236}">
                <a16:creationId xmlns:a16="http://schemas.microsoft.com/office/drawing/2014/main" id="{E47FB2BB-DC70-4963-ACBA-970213442ABD}"/>
              </a:ext>
            </a:extLst>
          </p:cNvPr>
          <p:cNvSpPr>
            <a:spLocks noGrp="1"/>
          </p:cNvSpPr>
          <p:nvPr>
            <p:ph type="title"/>
          </p:nvPr>
        </p:nvSpPr>
        <p:spPr>
          <a:xfrm>
            <a:off x="1485900" y="160717"/>
            <a:ext cx="6172200" cy="658433"/>
          </a:xfrm>
        </p:spPr>
        <p:txBody>
          <a:bodyPr>
            <a:normAutofit fontScale="90000"/>
          </a:bodyPr>
          <a:lstStyle/>
          <a:p>
            <a:r>
              <a:rPr lang="en-IN" dirty="0"/>
              <a:t>Bamboo for sustainability </a:t>
            </a:r>
          </a:p>
        </p:txBody>
      </p:sp>
      <p:sp>
        <p:nvSpPr>
          <p:cNvPr id="6" name="TextBox 5">
            <a:extLst>
              <a:ext uri="{FF2B5EF4-FFF2-40B4-BE49-F238E27FC236}">
                <a16:creationId xmlns:a16="http://schemas.microsoft.com/office/drawing/2014/main" id="{C7FE4ACC-A886-42DD-AB33-A8C06D718493}"/>
              </a:ext>
            </a:extLst>
          </p:cNvPr>
          <p:cNvSpPr txBox="1"/>
          <p:nvPr/>
        </p:nvSpPr>
        <p:spPr>
          <a:xfrm>
            <a:off x="304800" y="19621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115047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5450-3F36-4E32-BE21-E22ABECCC3D3}"/>
              </a:ext>
            </a:extLst>
          </p:cNvPr>
          <p:cNvSpPr>
            <a:spLocks noGrp="1"/>
          </p:cNvSpPr>
          <p:nvPr>
            <p:ph type="title"/>
          </p:nvPr>
        </p:nvSpPr>
        <p:spPr>
          <a:xfrm>
            <a:off x="990600" y="118110"/>
            <a:ext cx="6858000" cy="1005840"/>
          </a:xfrm>
        </p:spPr>
        <p:txBody>
          <a:bodyPr>
            <a:noAutofit/>
          </a:bodyPr>
          <a:lstStyle/>
          <a:p>
            <a:r>
              <a:rPr lang="en-US" sz="3200" b="1" dirty="0"/>
              <a:t>Indian Bamboo Industry potential</a:t>
            </a:r>
            <a:endParaRPr lang="en-IN" sz="3200" b="1" dirty="0"/>
          </a:p>
        </p:txBody>
      </p:sp>
      <p:sp>
        <p:nvSpPr>
          <p:cNvPr id="3" name="Content Placeholder 2">
            <a:extLst>
              <a:ext uri="{FF2B5EF4-FFF2-40B4-BE49-F238E27FC236}">
                <a16:creationId xmlns:a16="http://schemas.microsoft.com/office/drawing/2014/main" id="{AD7C7955-05C5-41CC-9A30-73AA904EBC0C}"/>
              </a:ext>
            </a:extLst>
          </p:cNvPr>
          <p:cNvSpPr>
            <a:spLocks noGrp="1"/>
          </p:cNvSpPr>
          <p:nvPr>
            <p:ph idx="1"/>
          </p:nvPr>
        </p:nvSpPr>
        <p:spPr>
          <a:xfrm>
            <a:off x="228600" y="1352550"/>
            <a:ext cx="7620000" cy="3242310"/>
          </a:xfrm>
        </p:spPr>
        <p:txBody>
          <a:bodyPr>
            <a:normAutofit/>
          </a:bodyPr>
          <a:lstStyle/>
          <a:p>
            <a:pPr algn="just"/>
            <a:r>
              <a:rPr lang="en-IN" dirty="0"/>
              <a:t>Indian bamboo industries has a size of Rs. 2040 crore/ year at present, while the domestic market potential is US$ 10 bill. </a:t>
            </a:r>
          </a:p>
          <a:p>
            <a:r>
              <a:rPr lang="en-US" dirty="0"/>
              <a:t>Employment generation annually – 516 m MD</a:t>
            </a:r>
          </a:p>
          <a:p>
            <a:r>
              <a:rPr lang="en-US" dirty="0"/>
              <a:t>Income generation annually – US$ 1032 m</a:t>
            </a:r>
            <a:endParaRPr lang="en-IN" dirty="0"/>
          </a:p>
        </p:txBody>
      </p:sp>
      <p:sp>
        <p:nvSpPr>
          <p:cNvPr id="5" name="TextBox 4">
            <a:extLst>
              <a:ext uri="{FF2B5EF4-FFF2-40B4-BE49-F238E27FC236}">
                <a16:creationId xmlns:a16="http://schemas.microsoft.com/office/drawing/2014/main" id="{DAD82EEC-9BC1-4E58-8987-3654A425774F}"/>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15835670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7F7B87-BC64-4649-A5F0-6869933B1A84}"/>
              </a:ext>
            </a:extLst>
          </p:cNvPr>
          <p:cNvSpPr>
            <a:spLocks noGrp="1"/>
          </p:cNvSpPr>
          <p:nvPr>
            <p:ph idx="1"/>
          </p:nvPr>
        </p:nvSpPr>
        <p:spPr>
          <a:xfrm>
            <a:off x="952500" y="1696127"/>
            <a:ext cx="7048500" cy="1751246"/>
          </a:xfrm>
        </p:spPr>
        <p:txBody>
          <a:bodyPr>
            <a:normAutofit fontScale="92500"/>
          </a:bodyPr>
          <a:lstStyle/>
          <a:p>
            <a:pPr marL="82550" lvl="1" indent="0" algn="just">
              <a:buNone/>
            </a:pPr>
            <a:r>
              <a:rPr lang="en-US" sz="3200" dirty="0"/>
              <a:t>Establishing Bamboo Special Economic Zones in appropriate locations, with Provision for tax exemptions for Bamboo SEZ</a:t>
            </a:r>
          </a:p>
          <a:p>
            <a:pPr marL="82550" lvl="1" indent="0" algn="just">
              <a:buNone/>
            </a:pPr>
            <a:endParaRPr lang="en-US" sz="3200" dirty="0"/>
          </a:p>
          <a:p>
            <a:endParaRPr lang="en-IN" sz="3200" dirty="0"/>
          </a:p>
        </p:txBody>
      </p:sp>
      <p:sp>
        <p:nvSpPr>
          <p:cNvPr id="4" name="TextBox 3">
            <a:extLst>
              <a:ext uri="{FF2B5EF4-FFF2-40B4-BE49-F238E27FC236}">
                <a16:creationId xmlns:a16="http://schemas.microsoft.com/office/drawing/2014/main" id="{8B30DE4E-B8B9-4D69-BCBB-821E91529A2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5" name="Title 1">
            <a:extLst>
              <a:ext uri="{FF2B5EF4-FFF2-40B4-BE49-F238E27FC236}">
                <a16:creationId xmlns:a16="http://schemas.microsoft.com/office/drawing/2014/main" id="{E47FB2BB-DC70-4963-ACBA-970213442ABD}"/>
              </a:ext>
            </a:extLst>
          </p:cNvPr>
          <p:cNvSpPr>
            <a:spLocks noGrp="1"/>
          </p:cNvSpPr>
          <p:nvPr>
            <p:ph type="title"/>
          </p:nvPr>
        </p:nvSpPr>
        <p:spPr>
          <a:xfrm>
            <a:off x="1485900" y="160717"/>
            <a:ext cx="6172200" cy="1210883"/>
          </a:xfrm>
        </p:spPr>
        <p:txBody>
          <a:bodyPr>
            <a:normAutofit fontScale="90000"/>
          </a:bodyPr>
          <a:lstStyle/>
          <a:p>
            <a:r>
              <a:rPr lang="en-IN" dirty="0"/>
              <a:t>Bamboo for sustainability</a:t>
            </a:r>
            <a:br>
              <a:rPr lang="en-IN" dirty="0"/>
            </a:br>
            <a:r>
              <a:rPr lang="en-IN" dirty="0"/>
              <a:t> </a:t>
            </a:r>
          </a:p>
        </p:txBody>
      </p:sp>
      <p:pic>
        <p:nvPicPr>
          <p:cNvPr id="6" name="Picture 5">
            <a:extLst>
              <a:ext uri="{FF2B5EF4-FFF2-40B4-BE49-F238E27FC236}">
                <a16:creationId xmlns:a16="http://schemas.microsoft.com/office/drawing/2014/main" id="{CB7A7F31-A459-4AB4-983F-154BC61F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8513" y="3151007"/>
            <a:ext cx="2435487" cy="2015576"/>
          </a:xfrm>
          <a:prstGeom prst="rect">
            <a:avLst/>
          </a:prstGeom>
        </p:spPr>
      </p:pic>
      <p:sp>
        <p:nvSpPr>
          <p:cNvPr id="7" name="TextBox 6">
            <a:extLst>
              <a:ext uri="{FF2B5EF4-FFF2-40B4-BE49-F238E27FC236}">
                <a16:creationId xmlns:a16="http://schemas.microsoft.com/office/drawing/2014/main" id="{BF9A44E8-6872-4AE8-8B23-C0506CBD8942}"/>
              </a:ext>
            </a:extLst>
          </p:cNvPr>
          <p:cNvSpPr txBox="1"/>
          <p:nvPr/>
        </p:nvSpPr>
        <p:spPr>
          <a:xfrm>
            <a:off x="304800" y="19621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374796228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7F7B87-BC64-4649-A5F0-6869933B1A84}"/>
              </a:ext>
            </a:extLst>
          </p:cNvPr>
          <p:cNvSpPr>
            <a:spLocks noGrp="1"/>
          </p:cNvSpPr>
          <p:nvPr>
            <p:ph idx="1"/>
          </p:nvPr>
        </p:nvSpPr>
        <p:spPr>
          <a:xfrm>
            <a:off x="1143000" y="1333501"/>
            <a:ext cx="6705600" cy="2438400"/>
          </a:xfrm>
        </p:spPr>
        <p:txBody>
          <a:bodyPr/>
          <a:lstStyle/>
          <a:p>
            <a:pPr lvl="0" algn="just"/>
            <a:r>
              <a:rPr lang="en-US" dirty="0"/>
              <a:t>Establishment of Bamboo Incubation Centre for facilitating STARTUPs and MSME.</a:t>
            </a:r>
          </a:p>
          <a:p>
            <a:pPr lvl="0" algn="just"/>
            <a:r>
              <a:rPr lang="en-US" dirty="0"/>
              <a:t>Strengthening existing processing units through investments/grants.</a:t>
            </a:r>
          </a:p>
          <a:p>
            <a:endParaRPr lang="en-IN" dirty="0"/>
          </a:p>
        </p:txBody>
      </p:sp>
      <p:sp>
        <p:nvSpPr>
          <p:cNvPr id="4" name="TextBox 3">
            <a:extLst>
              <a:ext uri="{FF2B5EF4-FFF2-40B4-BE49-F238E27FC236}">
                <a16:creationId xmlns:a16="http://schemas.microsoft.com/office/drawing/2014/main" id="{8B30DE4E-B8B9-4D69-BCBB-821E91529A2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5" name="Title 1">
            <a:extLst>
              <a:ext uri="{FF2B5EF4-FFF2-40B4-BE49-F238E27FC236}">
                <a16:creationId xmlns:a16="http://schemas.microsoft.com/office/drawing/2014/main" id="{E47FB2BB-DC70-4963-ACBA-970213442ABD}"/>
              </a:ext>
            </a:extLst>
          </p:cNvPr>
          <p:cNvSpPr>
            <a:spLocks noGrp="1"/>
          </p:cNvSpPr>
          <p:nvPr>
            <p:ph type="title"/>
          </p:nvPr>
        </p:nvSpPr>
        <p:spPr>
          <a:xfrm>
            <a:off x="1485900" y="160717"/>
            <a:ext cx="6172200" cy="1210883"/>
          </a:xfrm>
        </p:spPr>
        <p:txBody>
          <a:bodyPr>
            <a:normAutofit fontScale="90000"/>
          </a:bodyPr>
          <a:lstStyle/>
          <a:p>
            <a:r>
              <a:rPr lang="en-IN" dirty="0"/>
              <a:t>Bamboo for sustainability</a:t>
            </a:r>
            <a:br>
              <a:rPr lang="en-IN" dirty="0"/>
            </a:br>
            <a:r>
              <a:rPr lang="en-IN" dirty="0"/>
              <a:t> </a:t>
            </a:r>
          </a:p>
        </p:txBody>
      </p:sp>
      <p:pic>
        <p:nvPicPr>
          <p:cNvPr id="6" name="Picture 2" descr="C:\Users\lit\Desktop\Bamboo Hemp Bike.jpg">
            <a:extLst>
              <a:ext uri="{FF2B5EF4-FFF2-40B4-BE49-F238E27FC236}">
                <a16:creationId xmlns:a16="http://schemas.microsoft.com/office/drawing/2014/main" id="{56A24E1E-F7DC-47DA-A87B-FCFD5E819EBA}"/>
              </a:ext>
            </a:extLst>
          </p:cNvPr>
          <p:cNvPicPr>
            <a:picLocks noChangeAspect="1" noChangeArrowheads="1"/>
          </p:cNvPicPr>
          <p:nvPr/>
        </p:nvPicPr>
        <p:blipFill>
          <a:blip r:embed="rId2" cstate="print"/>
          <a:srcRect/>
          <a:stretch>
            <a:fillRect/>
          </a:stretch>
        </p:blipFill>
        <p:spPr bwMode="auto">
          <a:xfrm>
            <a:off x="6335688" y="3292035"/>
            <a:ext cx="2808312" cy="1874548"/>
          </a:xfrm>
          <a:prstGeom prst="rect">
            <a:avLst/>
          </a:prstGeom>
          <a:noFill/>
        </p:spPr>
      </p:pic>
      <p:sp>
        <p:nvSpPr>
          <p:cNvPr id="7" name="TextBox 6">
            <a:extLst>
              <a:ext uri="{FF2B5EF4-FFF2-40B4-BE49-F238E27FC236}">
                <a16:creationId xmlns:a16="http://schemas.microsoft.com/office/drawing/2014/main" id="{84694E00-4333-4B2F-81B8-935C3E473A99}"/>
              </a:ext>
            </a:extLst>
          </p:cNvPr>
          <p:cNvSpPr txBox="1"/>
          <p:nvPr/>
        </p:nvSpPr>
        <p:spPr>
          <a:xfrm>
            <a:off x="193357" y="19621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32741191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49004"/>
            <a:ext cx="6172200" cy="700343"/>
          </a:xfrm>
        </p:spPr>
        <p:txBody>
          <a:bodyPr>
            <a:normAutofit fontScale="90000"/>
          </a:bodyPr>
          <a:lstStyle/>
          <a:p>
            <a:r>
              <a:rPr lang="en-IN" dirty="0"/>
              <a:t>Bamboo for sustainability</a:t>
            </a:r>
          </a:p>
        </p:txBody>
      </p:sp>
      <p:sp>
        <p:nvSpPr>
          <p:cNvPr id="3" name="Content Placeholder 2"/>
          <p:cNvSpPr>
            <a:spLocks noGrp="1"/>
          </p:cNvSpPr>
          <p:nvPr>
            <p:ph idx="1"/>
          </p:nvPr>
        </p:nvSpPr>
        <p:spPr>
          <a:xfrm>
            <a:off x="1600200" y="1344017"/>
            <a:ext cx="5715000" cy="2018119"/>
          </a:xfrm>
        </p:spPr>
        <p:txBody>
          <a:bodyPr>
            <a:noAutofit/>
          </a:bodyPr>
          <a:lstStyle/>
          <a:p>
            <a:pPr marL="0" indent="0">
              <a:buNone/>
            </a:pPr>
            <a:r>
              <a:rPr lang="en-IN" sz="3000" dirty="0"/>
              <a:t>Strengthen existing bamboo applications technology centres and start dedicated Bamboo Resource Technology &amp; Research Institute  </a:t>
            </a:r>
            <a:br>
              <a:rPr lang="en-US" sz="3600" kern="0" dirty="0">
                <a:solidFill>
                  <a:srgbClr val="00B0F0"/>
                </a:solidFill>
              </a:rPr>
            </a:br>
            <a:endParaRPr lang="en-IN" sz="2700" dirty="0"/>
          </a:p>
        </p:txBody>
      </p:sp>
      <p:sp>
        <p:nvSpPr>
          <p:cNvPr id="5" name="TextBox 4">
            <a:extLst>
              <a:ext uri="{FF2B5EF4-FFF2-40B4-BE49-F238E27FC236}">
                <a16:creationId xmlns:a16="http://schemas.microsoft.com/office/drawing/2014/main" id="{957A613E-9DFA-4690-A2FA-4F92118FAAB6}"/>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pic>
        <p:nvPicPr>
          <p:cNvPr id="6" name="Picture 2" descr="C:\Users\lit\Desktop\work\artison\PB_PLANT_Pix ARTISON Line\DSC_0341.jpg">
            <a:extLst>
              <a:ext uri="{FF2B5EF4-FFF2-40B4-BE49-F238E27FC236}">
                <a16:creationId xmlns:a16="http://schemas.microsoft.com/office/drawing/2014/main" id="{2E86B806-A439-4114-9F64-5A2FB516AD3C}"/>
              </a:ext>
            </a:extLst>
          </p:cNvPr>
          <p:cNvPicPr>
            <a:picLocks noChangeAspect="1" noChangeArrowheads="1"/>
          </p:cNvPicPr>
          <p:nvPr/>
        </p:nvPicPr>
        <p:blipFill>
          <a:blip r:embed="rId2" cstate="print"/>
          <a:srcRect/>
          <a:stretch>
            <a:fillRect/>
          </a:stretch>
        </p:blipFill>
        <p:spPr bwMode="auto">
          <a:xfrm>
            <a:off x="6477000" y="3372652"/>
            <a:ext cx="2667000" cy="1774657"/>
          </a:xfrm>
          <a:prstGeom prst="rect">
            <a:avLst/>
          </a:prstGeom>
          <a:noFill/>
        </p:spPr>
      </p:pic>
      <p:sp>
        <p:nvSpPr>
          <p:cNvPr id="7" name="TextBox 6">
            <a:extLst>
              <a:ext uri="{FF2B5EF4-FFF2-40B4-BE49-F238E27FC236}">
                <a16:creationId xmlns:a16="http://schemas.microsoft.com/office/drawing/2014/main" id="{AE39E769-803A-45B8-B4A6-4DADBB0EF3FD}"/>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60717"/>
            <a:ext cx="5676900" cy="810833"/>
          </a:xfrm>
        </p:spPr>
        <p:txBody>
          <a:bodyPr>
            <a:normAutofit/>
          </a:bodyPr>
          <a:lstStyle/>
          <a:p>
            <a:r>
              <a:rPr lang="en-IN" dirty="0"/>
              <a:t>Bamboo for sustainability </a:t>
            </a:r>
          </a:p>
        </p:txBody>
      </p:sp>
      <p:sp>
        <p:nvSpPr>
          <p:cNvPr id="3" name="Content Placeholder 2"/>
          <p:cNvSpPr>
            <a:spLocks noGrp="1"/>
          </p:cNvSpPr>
          <p:nvPr>
            <p:ph idx="1"/>
          </p:nvPr>
        </p:nvSpPr>
        <p:spPr>
          <a:xfrm>
            <a:off x="1524000" y="1312217"/>
            <a:ext cx="6096000" cy="2933700"/>
          </a:xfrm>
        </p:spPr>
        <p:txBody>
          <a:bodyPr>
            <a:noAutofit/>
          </a:bodyPr>
          <a:lstStyle/>
          <a:p>
            <a:pPr lvl="0" algn="just">
              <a:buNone/>
            </a:pPr>
            <a:r>
              <a:rPr lang="en-IN" sz="2400" b="1" dirty="0"/>
              <a:t>Promoting R &amp; D / </a:t>
            </a:r>
            <a:r>
              <a:rPr lang="en-IN" sz="2400" b="1" dirty="0" err="1"/>
              <a:t>ToT</a:t>
            </a:r>
            <a:endParaRPr lang="en-IN" sz="2400" dirty="0"/>
          </a:p>
          <a:p>
            <a:pPr lvl="0" algn="just"/>
            <a:r>
              <a:rPr lang="en-IN" sz="2400" dirty="0"/>
              <a:t>100 % EOU with zero waste</a:t>
            </a:r>
          </a:p>
          <a:p>
            <a:pPr lvl="0" algn="just"/>
            <a:r>
              <a:rPr lang="en-IN" sz="2400" dirty="0"/>
              <a:t>Exploring innovative usage of bamboo, specially in rural areas.</a:t>
            </a:r>
          </a:p>
          <a:p>
            <a:pPr lvl="0" algn="just"/>
            <a:r>
              <a:rPr lang="en-US" sz="2400" dirty="0"/>
              <a:t>Enhancing bamboo productivity by improving genetic pool of existing species and management practices.</a:t>
            </a:r>
          </a:p>
        </p:txBody>
      </p:sp>
      <p:sp>
        <p:nvSpPr>
          <p:cNvPr id="5" name="TextBox 4">
            <a:extLst>
              <a:ext uri="{FF2B5EF4-FFF2-40B4-BE49-F238E27FC236}">
                <a16:creationId xmlns:a16="http://schemas.microsoft.com/office/drawing/2014/main" id="{51108F00-8E6D-422D-A03C-498B35BBED9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AEFED2BE-D82C-4D90-AB87-58D314702C90}"/>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6035608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BA40DD-ED55-4921-ADB0-D28C44ABCAC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4B90FA21-898E-48FE-8D1E-9AF404737AE3}"/>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1</a:t>
            </a:r>
          </a:p>
        </p:txBody>
      </p:sp>
      <p:sp>
        <p:nvSpPr>
          <p:cNvPr id="8" name="Title 1">
            <a:extLst>
              <a:ext uri="{FF2B5EF4-FFF2-40B4-BE49-F238E27FC236}">
                <a16:creationId xmlns:a16="http://schemas.microsoft.com/office/drawing/2014/main" id="{4C332359-5A55-4E61-972E-359CACE969E2}"/>
              </a:ext>
            </a:extLst>
          </p:cNvPr>
          <p:cNvSpPr>
            <a:spLocks noGrp="1"/>
          </p:cNvSpPr>
          <p:nvPr>
            <p:ph type="title"/>
          </p:nvPr>
        </p:nvSpPr>
        <p:spPr>
          <a:xfrm>
            <a:off x="1876190" y="67792"/>
            <a:ext cx="4876800" cy="609600"/>
          </a:xfrm>
        </p:spPr>
        <p:txBody>
          <a:bodyPr>
            <a:noAutofit/>
          </a:bodyPr>
          <a:lstStyle/>
          <a:p>
            <a:r>
              <a:rPr lang="en-IN" sz="3600" dirty="0"/>
              <a:t>Bamboo for sustainability</a:t>
            </a:r>
          </a:p>
        </p:txBody>
      </p:sp>
      <p:sp>
        <p:nvSpPr>
          <p:cNvPr id="7" name="TextBox 6">
            <a:extLst>
              <a:ext uri="{FF2B5EF4-FFF2-40B4-BE49-F238E27FC236}">
                <a16:creationId xmlns:a16="http://schemas.microsoft.com/office/drawing/2014/main" id="{11BA8CA2-C274-428B-A2C6-6548BFB2809D}"/>
              </a:ext>
            </a:extLst>
          </p:cNvPr>
          <p:cNvSpPr txBox="1"/>
          <p:nvPr/>
        </p:nvSpPr>
        <p:spPr>
          <a:xfrm>
            <a:off x="1485900" y="1602254"/>
            <a:ext cx="6172200" cy="1938992"/>
          </a:xfrm>
          <a:prstGeom prst="rect">
            <a:avLst/>
          </a:prstGeom>
          <a:noFill/>
        </p:spPr>
        <p:txBody>
          <a:bodyPr wrap="square">
            <a:spAutoFit/>
          </a:bodyPr>
          <a:lstStyle/>
          <a:p>
            <a:pPr lvl="0" algn="just"/>
            <a:r>
              <a:rPr lang="en-US" sz="2400" dirty="0"/>
              <a:t>Introduction of Diploma, Vocational and other training courses in reputed institutes </a:t>
            </a:r>
            <a:r>
              <a:rPr lang="en-US" sz="2400" dirty="0" err="1"/>
              <a:t>w.r.t.</a:t>
            </a:r>
            <a:r>
              <a:rPr lang="en-US" sz="2400" dirty="0"/>
              <a:t> Nursery Management, Plantations Management, Post Harvest Management, Processing, Craft, Design and other allied verticals of Bamboo sector</a:t>
            </a:r>
          </a:p>
        </p:txBody>
      </p:sp>
    </p:spTree>
    <p:extLst>
      <p:ext uri="{BB962C8B-B14F-4D97-AF65-F5344CB8AC3E}">
        <p14:creationId xmlns:p14="http://schemas.microsoft.com/office/powerpoint/2010/main" val="31596072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60717"/>
            <a:ext cx="5676900" cy="734633"/>
          </a:xfrm>
        </p:spPr>
        <p:txBody>
          <a:bodyPr>
            <a:normAutofit/>
          </a:bodyPr>
          <a:lstStyle/>
          <a:p>
            <a:r>
              <a:rPr lang="en-IN" dirty="0"/>
              <a:t>Bamboo for sustainability </a:t>
            </a:r>
          </a:p>
        </p:txBody>
      </p:sp>
      <p:sp>
        <p:nvSpPr>
          <p:cNvPr id="5" name="TextBox 4">
            <a:extLst>
              <a:ext uri="{FF2B5EF4-FFF2-40B4-BE49-F238E27FC236}">
                <a16:creationId xmlns:a16="http://schemas.microsoft.com/office/drawing/2014/main" id="{51108F00-8E6D-422D-A03C-498B35BBED9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8" name="TextBox 7">
            <a:extLst>
              <a:ext uri="{FF2B5EF4-FFF2-40B4-BE49-F238E27FC236}">
                <a16:creationId xmlns:a16="http://schemas.microsoft.com/office/drawing/2014/main" id="{946BAA2F-511E-4AD9-A258-B05D7C4FB894}"/>
              </a:ext>
            </a:extLst>
          </p:cNvPr>
          <p:cNvSpPr txBox="1"/>
          <p:nvPr/>
        </p:nvSpPr>
        <p:spPr>
          <a:xfrm>
            <a:off x="1230630" y="1786920"/>
            <a:ext cx="6682740" cy="1569660"/>
          </a:xfrm>
          <a:prstGeom prst="rect">
            <a:avLst/>
          </a:prstGeom>
          <a:noFill/>
        </p:spPr>
        <p:txBody>
          <a:bodyPr wrap="square">
            <a:spAutoFit/>
          </a:bodyPr>
          <a:lstStyle/>
          <a:p>
            <a:pPr lvl="0" algn="just"/>
            <a:r>
              <a:rPr lang="en-US" sz="3200" dirty="0"/>
              <a:t>Genetic improvement of the existing species and introduction of new species for different </a:t>
            </a:r>
            <a:r>
              <a:rPr lang="en-US" sz="3200" dirty="0" err="1"/>
              <a:t>agro</a:t>
            </a:r>
            <a:r>
              <a:rPr lang="en-US" sz="3200" dirty="0"/>
              <a:t>-climatic zone. </a:t>
            </a:r>
          </a:p>
        </p:txBody>
      </p:sp>
      <p:sp>
        <p:nvSpPr>
          <p:cNvPr id="6" name="TextBox 5">
            <a:extLst>
              <a:ext uri="{FF2B5EF4-FFF2-40B4-BE49-F238E27FC236}">
                <a16:creationId xmlns:a16="http://schemas.microsoft.com/office/drawing/2014/main" id="{7AED6694-42E7-432B-A134-C7809C3074FC}"/>
              </a:ext>
            </a:extLst>
          </p:cNvPr>
          <p:cNvSpPr txBox="1"/>
          <p:nvPr/>
        </p:nvSpPr>
        <p:spPr>
          <a:xfrm>
            <a:off x="304800" y="18859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20181370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60717"/>
            <a:ext cx="5676900" cy="810833"/>
          </a:xfrm>
        </p:spPr>
        <p:txBody>
          <a:bodyPr>
            <a:normAutofit/>
          </a:bodyPr>
          <a:lstStyle/>
          <a:p>
            <a:r>
              <a:rPr lang="en-IN" dirty="0"/>
              <a:t>Bamboo for sustainability </a:t>
            </a:r>
          </a:p>
        </p:txBody>
      </p:sp>
      <p:sp>
        <p:nvSpPr>
          <p:cNvPr id="5" name="TextBox 4">
            <a:extLst>
              <a:ext uri="{FF2B5EF4-FFF2-40B4-BE49-F238E27FC236}">
                <a16:creationId xmlns:a16="http://schemas.microsoft.com/office/drawing/2014/main" id="{51108F00-8E6D-422D-A03C-498B35BBED9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8" name="TextBox 7">
            <a:extLst>
              <a:ext uri="{FF2B5EF4-FFF2-40B4-BE49-F238E27FC236}">
                <a16:creationId xmlns:a16="http://schemas.microsoft.com/office/drawing/2014/main" id="{946BAA2F-511E-4AD9-A258-B05D7C4FB894}"/>
              </a:ext>
            </a:extLst>
          </p:cNvPr>
          <p:cNvSpPr txBox="1"/>
          <p:nvPr/>
        </p:nvSpPr>
        <p:spPr>
          <a:xfrm>
            <a:off x="1230630" y="1701537"/>
            <a:ext cx="6682740" cy="1815882"/>
          </a:xfrm>
          <a:prstGeom prst="rect">
            <a:avLst/>
          </a:prstGeom>
          <a:noFill/>
        </p:spPr>
        <p:txBody>
          <a:bodyPr wrap="square">
            <a:spAutoFit/>
          </a:bodyPr>
          <a:lstStyle/>
          <a:p>
            <a:pPr lvl="0" algn="just"/>
            <a:r>
              <a:rPr lang="en-US" sz="2800" dirty="0"/>
              <a:t>Establishment of High tech integrated germ-plasm  bank &amp; tissue culture lab at every state level for mass production of high quality seedlings/saplings. </a:t>
            </a:r>
          </a:p>
        </p:txBody>
      </p:sp>
      <p:pic>
        <p:nvPicPr>
          <p:cNvPr id="9" name="Picture 8" descr="C:\data 1\GENETICS_BACKUP_13.10.2010\Genetics\PROJECTS\BAMBOO _PROJECT\Bamboo_photo\August 06\Asper _amit_3.jpg">
            <a:extLst>
              <a:ext uri="{FF2B5EF4-FFF2-40B4-BE49-F238E27FC236}">
                <a16:creationId xmlns:a16="http://schemas.microsoft.com/office/drawing/2014/main" id="{947E8427-2FED-47D6-AEF2-A114D7E06D87}"/>
              </a:ext>
            </a:extLst>
          </p:cNvPr>
          <p:cNvPicPr/>
          <p:nvPr/>
        </p:nvPicPr>
        <p:blipFill>
          <a:blip r:embed="rId2" cstate="print"/>
          <a:srcRect r="23939" b="46354"/>
          <a:stretch>
            <a:fillRect/>
          </a:stretch>
        </p:blipFill>
        <p:spPr bwMode="auto">
          <a:xfrm>
            <a:off x="6263680" y="3847356"/>
            <a:ext cx="2880320" cy="129614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F616B61B-59FA-4FBB-918B-BBAA2CAA0D04}"/>
              </a:ext>
            </a:extLst>
          </p:cNvPr>
          <p:cNvSpPr txBox="1"/>
          <p:nvPr/>
        </p:nvSpPr>
        <p:spPr>
          <a:xfrm>
            <a:off x="304800" y="19621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111763792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7874"/>
            <a:ext cx="6172200" cy="779876"/>
          </a:xfrm>
        </p:spPr>
        <p:txBody>
          <a:bodyPr>
            <a:normAutofit/>
          </a:bodyPr>
          <a:lstStyle/>
          <a:p>
            <a:r>
              <a:rPr lang="en-IN" dirty="0"/>
              <a:t>Bamboo for sustainability </a:t>
            </a:r>
          </a:p>
        </p:txBody>
      </p:sp>
      <p:sp>
        <p:nvSpPr>
          <p:cNvPr id="3" name="Content Placeholder 2"/>
          <p:cNvSpPr>
            <a:spLocks noGrp="1"/>
          </p:cNvSpPr>
          <p:nvPr>
            <p:ph idx="1"/>
          </p:nvPr>
        </p:nvSpPr>
        <p:spPr>
          <a:xfrm>
            <a:off x="1828800" y="1543050"/>
            <a:ext cx="6019800" cy="2114550"/>
          </a:xfrm>
        </p:spPr>
        <p:txBody>
          <a:bodyPr>
            <a:normAutofit fontScale="92500"/>
          </a:bodyPr>
          <a:lstStyle/>
          <a:p>
            <a:r>
              <a:rPr lang="en-IN" sz="3600" dirty="0"/>
              <a:t>Use bamboo as the key species for the green India Mission</a:t>
            </a:r>
          </a:p>
          <a:p>
            <a:r>
              <a:rPr lang="en-IN" sz="3600" dirty="0"/>
              <a:t>Bamboo outside forests</a:t>
            </a:r>
          </a:p>
        </p:txBody>
      </p:sp>
      <p:sp>
        <p:nvSpPr>
          <p:cNvPr id="5" name="TextBox 4">
            <a:extLst>
              <a:ext uri="{FF2B5EF4-FFF2-40B4-BE49-F238E27FC236}">
                <a16:creationId xmlns:a16="http://schemas.microsoft.com/office/drawing/2014/main" id="{FE7566AE-AA60-4963-BCE1-71DB35DAEB80}"/>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E9C57E74-9144-4C21-9DB9-0B0F5A25179A}"/>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36910482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7874"/>
            <a:ext cx="5143500" cy="629709"/>
          </a:xfrm>
        </p:spPr>
        <p:txBody>
          <a:bodyPr>
            <a:normAutofit fontScale="90000"/>
          </a:bodyPr>
          <a:lstStyle/>
          <a:p>
            <a:r>
              <a:rPr lang="en-IN" dirty="0"/>
              <a:t>Bamboo for sustainability </a:t>
            </a:r>
          </a:p>
        </p:txBody>
      </p:sp>
      <p:sp>
        <p:nvSpPr>
          <p:cNvPr id="3" name="Content Placeholder 2"/>
          <p:cNvSpPr>
            <a:spLocks noGrp="1"/>
          </p:cNvSpPr>
          <p:nvPr>
            <p:ph idx="1"/>
          </p:nvPr>
        </p:nvSpPr>
        <p:spPr>
          <a:xfrm>
            <a:off x="1463040" y="1428750"/>
            <a:ext cx="6438900" cy="2952750"/>
          </a:xfrm>
        </p:spPr>
        <p:txBody>
          <a:bodyPr>
            <a:normAutofit lnSpcReduction="10000"/>
          </a:bodyPr>
          <a:lstStyle/>
          <a:p>
            <a:pPr marL="0" indent="0">
              <a:buNone/>
            </a:pPr>
            <a:r>
              <a:rPr lang="en-IN" sz="2400" b="1" dirty="0"/>
              <a:t>Establish bamboo as the paradigm for the “Make in India” initiative. </a:t>
            </a:r>
          </a:p>
          <a:p>
            <a:pPr marL="0" indent="0">
              <a:buNone/>
            </a:pPr>
            <a:r>
              <a:rPr lang="en-IN" sz="2400" dirty="0"/>
              <a:t>Bamboo can prove to be the most appropriate entity for Make in India. </a:t>
            </a:r>
            <a:r>
              <a:rPr lang="en-US" sz="2400" dirty="0"/>
              <a:t>Benefits under Make in India scheme can reinvigorate the traditional manufacturing industries of Bamboo sector. FDI in bamboo sector can bring better technology and much required funding for upliftment of the sector</a:t>
            </a:r>
            <a:endParaRPr lang="en-IN" sz="3200" dirty="0"/>
          </a:p>
          <a:p>
            <a:pPr marL="0" indent="0">
              <a:buNone/>
            </a:pPr>
            <a:endParaRPr lang="en-US" sz="2400" dirty="0"/>
          </a:p>
          <a:p>
            <a:endParaRPr lang="en-IN" sz="2400" dirty="0"/>
          </a:p>
          <a:p>
            <a:endParaRPr lang="en-IN" sz="2400" dirty="0"/>
          </a:p>
        </p:txBody>
      </p:sp>
      <p:sp>
        <p:nvSpPr>
          <p:cNvPr id="5" name="TextBox 4">
            <a:extLst>
              <a:ext uri="{FF2B5EF4-FFF2-40B4-BE49-F238E27FC236}">
                <a16:creationId xmlns:a16="http://schemas.microsoft.com/office/drawing/2014/main" id="{0E6F87E9-AC6D-44DE-936F-CC2455CB8BDB}"/>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B652B1B0-700B-445F-B05F-43D2FBED20E6}"/>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78918410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60717"/>
            <a:ext cx="5600700" cy="734633"/>
          </a:xfrm>
        </p:spPr>
        <p:txBody>
          <a:bodyPr>
            <a:normAutofit/>
          </a:bodyPr>
          <a:lstStyle/>
          <a:p>
            <a:r>
              <a:rPr lang="en-IN" dirty="0"/>
              <a:t>Bamboo for sustainability </a:t>
            </a:r>
          </a:p>
        </p:txBody>
      </p:sp>
      <p:sp>
        <p:nvSpPr>
          <p:cNvPr id="3" name="Content Placeholder 2"/>
          <p:cNvSpPr>
            <a:spLocks noGrp="1"/>
          </p:cNvSpPr>
          <p:nvPr>
            <p:ph idx="1"/>
          </p:nvPr>
        </p:nvSpPr>
        <p:spPr>
          <a:xfrm>
            <a:off x="1371600" y="1696630"/>
            <a:ext cx="5715000" cy="1903820"/>
          </a:xfrm>
        </p:spPr>
        <p:txBody>
          <a:bodyPr>
            <a:noAutofit/>
          </a:bodyPr>
          <a:lstStyle/>
          <a:p>
            <a:r>
              <a:rPr lang="en-IN" sz="3300" dirty="0"/>
              <a:t>Use bamboo for Govt infrastructure, like </a:t>
            </a:r>
            <a:r>
              <a:rPr lang="en-IN" sz="3300" dirty="0" err="1"/>
              <a:t>Indira</a:t>
            </a:r>
            <a:r>
              <a:rPr lang="en-IN" sz="3300" dirty="0"/>
              <a:t> </a:t>
            </a:r>
            <a:r>
              <a:rPr lang="en-IN" sz="3300" dirty="0" err="1"/>
              <a:t>Awas</a:t>
            </a:r>
            <a:r>
              <a:rPr lang="en-IN" sz="3300" dirty="0"/>
              <a:t> </a:t>
            </a:r>
            <a:r>
              <a:rPr lang="en-IN" sz="3300" dirty="0" err="1"/>
              <a:t>Yojna</a:t>
            </a:r>
            <a:r>
              <a:rPr lang="en-IN" sz="3300" dirty="0"/>
              <a:t> </a:t>
            </a:r>
            <a:br>
              <a:rPr lang="en-US" sz="4050" kern="0" dirty="0">
                <a:solidFill>
                  <a:srgbClr val="00B0F0"/>
                </a:solidFill>
              </a:rPr>
            </a:br>
            <a:endParaRPr lang="en-IN" sz="3000" dirty="0"/>
          </a:p>
        </p:txBody>
      </p:sp>
      <p:sp>
        <p:nvSpPr>
          <p:cNvPr id="5" name="TextBox 4">
            <a:extLst>
              <a:ext uri="{FF2B5EF4-FFF2-40B4-BE49-F238E27FC236}">
                <a16:creationId xmlns:a16="http://schemas.microsoft.com/office/drawing/2014/main" id="{FB80172A-6E1C-42CF-89F5-3D937532E386}"/>
              </a:ext>
            </a:extLst>
          </p:cNvPr>
          <p:cNvSpPr txBox="1"/>
          <p:nvPr/>
        </p:nvSpPr>
        <p:spPr>
          <a:xfrm>
            <a:off x="685800" y="4912667"/>
            <a:ext cx="2380780" cy="253916"/>
          </a:xfrm>
          <a:prstGeom prst="rect">
            <a:avLst/>
          </a:prstGeom>
          <a:solidFill>
            <a:srgbClr val="00B050"/>
          </a:solidFill>
        </p:spPr>
        <p:txBody>
          <a:bodyPr wrap="square" rtlCol="0">
            <a:spAutoFit/>
          </a:bodyPr>
          <a:lstStyle/>
          <a:p>
            <a:r>
              <a:rPr lang="en-IN" sz="1050" dirty="0">
                <a:solidFill>
                  <a:schemeClr val="bg1"/>
                </a:solidFill>
              </a:rPr>
              <a:t>Bamboo based Sustainable Development</a:t>
            </a:r>
          </a:p>
        </p:txBody>
      </p:sp>
      <p:pic>
        <p:nvPicPr>
          <p:cNvPr id="6" name="Picture 5">
            <a:extLst>
              <a:ext uri="{FF2B5EF4-FFF2-40B4-BE49-F238E27FC236}">
                <a16:creationId xmlns:a16="http://schemas.microsoft.com/office/drawing/2014/main" id="{FAB7BF7D-ED32-4E5E-A164-571BEC183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140312"/>
            <a:ext cx="2699792" cy="2022238"/>
          </a:xfrm>
          <a:prstGeom prst="rect">
            <a:avLst/>
          </a:prstGeom>
        </p:spPr>
      </p:pic>
      <p:sp>
        <p:nvSpPr>
          <p:cNvPr id="7" name="TextBox 6">
            <a:extLst>
              <a:ext uri="{FF2B5EF4-FFF2-40B4-BE49-F238E27FC236}">
                <a16:creationId xmlns:a16="http://schemas.microsoft.com/office/drawing/2014/main" id="{3BF11610-4867-46E6-B315-0AC5D25CC022}"/>
              </a:ext>
            </a:extLst>
          </p:cNvPr>
          <p:cNvSpPr txBox="1"/>
          <p:nvPr/>
        </p:nvSpPr>
        <p:spPr>
          <a:xfrm>
            <a:off x="439578" y="18859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57150"/>
            <a:ext cx="6096000" cy="1077218"/>
          </a:xfrm>
          <a:prstGeom prst="rect">
            <a:avLst/>
          </a:prstGeom>
          <a:noFill/>
        </p:spPr>
        <p:txBody>
          <a:bodyPr wrap="square" rtlCol="0">
            <a:spAutoFit/>
          </a:bodyPr>
          <a:lstStyle/>
          <a:p>
            <a:r>
              <a:rPr lang="en-IN" sz="3200" dirty="0">
                <a:latin typeface="Times New Roman" pitchFamily="18" charset="0"/>
                <a:cs typeface="Times New Roman" pitchFamily="18" charset="0"/>
              </a:rPr>
              <a:t>Present Contribution of Bamboo in National Development </a:t>
            </a:r>
          </a:p>
        </p:txBody>
      </p:sp>
      <p:sp>
        <p:nvSpPr>
          <p:cNvPr id="4" name="Text Box 9"/>
          <p:cNvSpPr txBox="1">
            <a:spLocks noChangeArrowheads="1"/>
          </p:cNvSpPr>
          <p:nvPr/>
        </p:nvSpPr>
        <p:spPr bwMode="auto">
          <a:xfrm>
            <a:off x="1295400" y="1165920"/>
            <a:ext cx="6629400" cy="3416320"/>
          </a:xfrm>
          <a:prstGeom prst="rect">
            <a:avLst/>
          </a:prstGeom>
          <a:noFill/>
          <a:ln w="9525">
            <a:noFill/>
            <a:miter lim="800000"/>
            <a:headEnd/>
            <a:tailEnd/>
          </a:ln>
          <a:effectLst/>
        </p:spPr>
        <p:txBody>
          <a:bodyPr wrap="square">
            <a:spAutoFit/>
          </a:bodyPr>
          <a:lstStyle/>
          <a:p>
            <a:pPr>
              <a:spcBef>
                <a:spcPct val="50000"/>
              </a:spcBef>
              <a:buFont typeface="Arial" pitchFamily="34" charset="0"/>
              <a:buChar char="•"/>
            </a:pPr>
            <a:r>
              <a:rPr lang="en-IN" sz="2400" dirty="0">
                <a:latin typeface="Times New Roman" pitchFamily="18" charset="0"/>
                <a:cs typeface="Times New Roman" pitchFamily="18" charset="0"/>
              </a:rPr>
              <a:t>  </a:t>
            </a:r>
            <a:r>
              <a:rPr lang="en-IN" sz="2400" b="1" dirty="0">
                <a:latin typeface="Times New Roman" pitchFamily="18" charset="0"/>
                <a:cs typeface="Times New Roman" pitchFamily="18" charset="0"/>
              </a:rPr>
              <a:t>Social</a:t>
            </a:r>
            <a:r>
              <a:rPr lang="en-IN" sz="2400" dirty="0">
                <a:latin typeface="Times New Roman" pitchFamily="18" charset="0"/>
                <a:cs typeface="Times New Roman" pitchFamily="18" charset="0"/>
              </a:rPr>
              <a:t> – About  86 million Indians depend upon  	Bamboo for their livelihoods</a:t>
            </a:r>
          </a:p>
          <a:p>
            <a:pPr>
              <a:spcBef>
                <a:spcPct val="50000"/>
              </a:spcBef>
              <a:buFont typeface="Arial" pitchFamily="34" charset="0"/>
              <a:buChar char="•"/>
            </a:pPr>
            <a:r>
              <a:rPr lang="en-IN" sz="2400" dirty="0">
                <a:latin typeface="Times New Roman" pitchFamily="18" charset="0"/>
                <a:cs typeface="Times New Roman" pitchFamily="18" charset="0"/>
              </a:rPr>
              <a:t>  </a:t>
            </a:r>
            <a:r>
              <a:rPr lang="en-IN" sz="2400" b="1" dirty="0">
                <a:latin typeface="Times New Roman" pitchFamily="18" charset="0"/>
                <a:cs typeface="Times New Roman" pitchFamily="18" charset="0"/>
              </a:rPr>
              <a:t>Environmental</a:t>
            </a:r>
            <a:r>
              <a:rPr lang="en-IN" sz="2400" dirty="0">
                <a:latin typeface="Times New Roman" pitchFamily="18" charset="0"/>
                <a:cs typeface="Times New Roman" pitchFamily="18" charset="0"/>
              </a:rPr>
              <a:t> – Potential Carbon Sequestration 	value : 1210 M MT / year (Forests – 980 	MMT; BOF – 230 MMT)</a:t>
            </a:r>
          </a:p>
          <a:p>
            <a:pPr>
              <a:spcBef>
                <a:spcPct val="50000"/>
              </a:spcBef>
              <a:buFont typeface="Arial" pitchFamily="34" charset="0"/>
              <a:buChar char="•"/>
            </a:pPr>
            <a:r>
              <a:rPr lang="en-IN" sz="2400" dirty="0">
                <a:latin typeface="Times New Roman" pitchFamily="18" charset="0"/>
                <a:cs typeface="Times New Roman" pitchFamily="18" charset="0"/>
              </a:rPr>
              <a:t>  </a:t>
            </a:r>
            <a:r>
              <a:rPr lang="en-IN" sz="2400" b="1" dirty="0">
                <a:latin typeface="Times New Roman" pitchFamily="18" charset="0"/>
                <a:cs typeface="Times New Roman" pitchFamily="18" charset="0"/>
              </a:rPr>
              <a:t>Economic</a:t>
            </a:r>
            <a:r>
              <a:rPr lang="en-IN" sz="2400" dirty="0">
                <a:latin typeface="Times New Roman" pitchFamily="18" charset="0"/>
                <a:cs typeface="Times New Roman" pitchFamily="18" charset="0"/>
              </a:rPr>
              <a:t> – About INR 500 billion (USD 670  	million) worth of market exists for bamboo 	and its products</a:t>
            </a:r>
            <a:endParaRPr lang="en-US" sz="2400"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2B91FF48-1893-4A57-AB2C-06682DF79D38}"/>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7874"/>
            <a:ext cx="5219700" cy="627476"/>
          </a:xfrm>
        </p:spPr>
        <p:txBody>
          <a:bodyPr>
            <a:normAutofit fontScale="90000"/>
          </a:bodyPr>
          <a:lstStyle/>
          <a:p>
            <a:r>
              <a:rPr lang="en-IN" dirty="0"/>
              <a:t>Bamboo for sustainability </a:t>
            </a:r>
          </a:p>
        </p:txBody>
      </p:sp>
      <p:sp>
        <p:nvSpPr>
          <p:cNvPr id="3" name="Content Placeholder 2"/>
          <p:cNvSpPr>
            <a:spLocks noGrp="1"/>
          </p:cNvSpPr>
          <p:nvPr>
            <p:ph idx="1"/>
          </p:nvPr>
        </p:nvSpPr>
        <p:spPr>
          <a:xfrm>
            <a:off x="1428750" y="1600200"/>
            <a:ext cx="5600700" cy="2114550"/>
          </a:xfrm>
        </p:spPr>
        <p:txBody>
          <a:bodyPr>
            <a:normAutofit/>
          </a:bodyPr>
          <a:lstStyle/>
          <a:p>
            <a:pPr marL="0" indent="0">
              <a:buNone/>
            </a:pPr>
            <a:r>
              <a:rPr lang="en-IN" sz="3600" dirty="0"/>
              <a:t>Use bamboo for </a:t>
            </a:r>
          </a:p>
          <a:p>
            <a:pPr>
              <a:buNone/>
            </a:pPr>
            <a:r>
              <a:rPr lang="en-IN" sz="3600" dirty="0"/>
              <a:t>	“Clean </a:t>
            </a:r>
            <a:r>
              <a:rPr lang="en-IN" sz="3600" dirty="0" err="1"/>
              <a:t>Ganga</a:t>
            </a:r>
            <a:r>
              <a:rPr lang="en-IN" sz="3600" dirty="0"/>
              <a:t>” program for </a:t>
            </a:r>
            <a:r>
              <a:rPr lang="en-IN" sz="3600" dirty="0" err="1"/>
              <a:t>riverine</a:t>
            </a:r>
            <a:r>
              <a:rPr lang="en-IN" sz="3600" dirty="0"/>
              <a:t> management</a:t>
            </a:r>
          </a:p>
        </p:txBody>
      </p:sp>
      <p:sp>
        <p:nvSpPr>
          <p:cNvPr id="5" name="TextBox 4">
            <a:extLst>
              <a:ext uri="{FF2B5EF4-FFF2-40B4-BE49-F238E27FC236}">
                <a16:creationId xmlns:a16="http://schemas.microsoft.com/office/drawing/2014/main" id="{9B167941-1E00-4533-B6C8-F9F20220A97E}"/>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6E53417C-B3C6-4DEF-B324-23B6E5D98699}"/>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8910474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300"/>
            <a:ext cx="5676900" cy="781050"/>
          </a:xfrm>
        </p:spPr>
        <p:txBody>
          <a:bodyPr>
            <a:normAutofit/>
          </a:bodyPr>
          <a:lstStyle/>
          <a:p>
            <a:r>
              <a:rPr lang="en-IN" dirty="0"/>
              <a:t>Bamboo for sustainability </a:t>
            </a:r>
          </a:p>
        </p:txBody>
      </p:sp>
      <p:sp>
        <p:nvSpPr>
          <p:cNvPr id="3" name="Content Placeholder 2"/>
          <p:cNvSpPr>
            <a:spLocks noGrp="1"/>
          </p:cNvSpPr>
          <p:nvPr>
            <p:ph idx="1"/>
          </p:nvPr>
        </p:nvSpPr>
        <p:spPr>
          <a:xfrm>
            <a:off x="1543050" y="1200150"/>
            <a:ext cx="6305550" cy="1771650"/>
          </a:xfrm>
        </p:spPr>
        <p:txBody>
          <a:bodyPr>
            <a:normAutofit/>
          </a:bodyPr>
          <a:lstStyle/>
          <a:p>
            <a:pPr marL="0" indent="0">
              <a:buNone/>
            </a:pPr>
            <a:r>
              <a:rPr lang="en-IN" sz="3600" dirty="0"/>
              <a:t>Construct bamboo toilets on large scale under </a:t>
            </a:r>
            <a:r>
              <a:rPr lang="en-IN" sz="3600" i="1" dirty="0" err="1"/>
              <a:t>Swacchhata</a:t>
            </a:r>
            <a:r>
              <a:rPr lang="en-IN" sz="3600" i="1" dirty="0"/>
              <a:t> Abhiyan</a:t>
            </a:r>
          </a:p>
        </p:txBody>
      </p:sp>
      <p:pic>
        <p:nvPicPr>
          <p:cNvPr id="1026" name="Picture 2" descr="C:\Users\CEO ECOTURISM\Desktop\Toilet-Bamboo.jpg"/>
          <p:cNvPicPr>
            <a:picLocks noChangeAspect="1" noChangeArrowheads="1"/>
          </p:cNvPicPr>
          <p:nvPr/>
        </p:nvPicPr>
        <p:blipFill>
          <a:blip r:embed="rId2" cstate="print"/>
          <a:srcRect/>
          <a:stretch>
            <a:fillRect/>
          </a:stretch>
        </p:blipFill>
        <p:spPr bwMode="auto">
          <a:xfrm>
            <a:off x="5029200" y="2914825"/>
            <a:ext cx="2971231" cy="2228675"/>
          </a:xfrm>
          <a:prstGeom prst="rect">
            <a:avLst/>
          </a:prstGeom>
          <a:noFill/>
        </p:spPr>
      </p:pic>
      <p:sp>
        <p:nvSpPr>
          <p:cNvPr id="4" name="TextBox 3">
            <a:extLst>
              <a:ext uri="{FF2B5EF4-FFF2-40B4-BE49-F238E27FC236}">
                <a16:creationId xmlns:a16="http://schemas.microsoft.com/office/drawing/2014/main" id="{C9B6ED36-D8E3-4D0E-AC35-85F4543C2546}"/>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6" name="TextBox 5">
            <a:extLst>
              <a:ext uri="{FF2B5EF4-FFF2-40B4-BE49-F238E27FC236}">
                <a16:creationId xmlns:a16="http://schemas.microsoft.com/office/drawing/2014/main" id="{492DF356-682A-4937-9C55-347F454D7315}"/>
              </a:ext>
            </a:extLst>
          </p:cNvPr>
          <p:cNvSpPr txBox="1"/>
          <p:nvPr/>
        </p:nvSpPr>
        <p:spPr>
          <a:xfrm>
            <a:off x="454967" y="2114550"/>
            <a:ext cx="492443" cy="990600"/>
          </a:xfrm>
          <a:prstGeom prst="rect">
            <a:avLst/>
          </a:prstGeom>
          <a:noFill/>
        </p:spPr>
        <p:txBody>
          <a:bodyPr vert="vert270" wrap="square" rtlCol="0">
            <a:spAutoFit/>
          </a:bodyPr>
          <a:lstStyle/>
          <a:p>
            <a:r>
              <a:rPr lang="en-IN" sz="2000" b="1" dirty="0">
                <a:solidFill>
                  <a:schemeClr val="bg1"/>
                </a:solidFill>
              </a:rPr>
              <a:t>Action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304800" y="800100"/>
          <a:ext cx="88392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762000" y="-19050"/>
            <a:ext cx="80010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Integration of Bamboo in various federal flagship programs  </a:t>
            </a:r>
            <a:endParaRPr lang="en-IN" sz="2400" b="1"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F1569027-F641-48EB-AB23-E696C7CEC7C2}"/>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5" name="TextBox 4">
            <a:extLst>
              <a:ext uri="{FF2B5EF4-FFF2-40B4-BE49-F238E27FC236}">
                <a16:creationId xmlns:a16="http://schemas.microsoft.com/office/drawing/2014/main" id="{190E29BC-2E1C-42CB-AB52-E4DBA1D00B05}"/>
              </a:ext>
            </a:extLst>
          </p:cNvPr>
          <p:cNvSpPr txBox="1"/>
          <p:nvPr/>
        </p:nvSpPr>
        <p:spPr>
          <a:xfrm>
            <a:off x="0" y="2076450"/>
            <a:ext cx="492443" cy="990600"/>
          </a:xfrm>
          <a:prstGeom prst="rect">
            <a:avLst/>
          </a:prstGeom>
          <a:noFill/>
        </p:spPr>
        <p:txBody>
          <a:bodyPr vert="vert270" wrap="square" rtlCol="0">
            <a:spAutoFit/>
          </a:bodyPr>
          <a:lstStyle/>
          <a:p>
            <a:r>
              <a:rPr lang="en-IN" sz="2000" b="1" dirty="0">
                <a:solidFill>
                  <a:schemeClr val="bg1"/>
                </a:solidFill>
              </a:rPr>
              <a:t>Action </a:t>
            </a:r>
          </a:p>
        </p:txBody>
      </p:sp>
    </p:spTree>
    <p:extLst>
      <p:ext uri="{BB962C8B-B14F-4D97-AF65-F5344CB8AC3E}">
        <p14:creationId xmlns:p14="http://schemas.microsoft.com/office/powerpoint/2010/main" val="21371085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2590800" cy="777240"/>
          </a:xfrm>
        </p:spPr>
        <p:txBody>
          <a:bodyPr>
            <a:normAutofit fontScale="90000"/>
          </a:bodyPr>
          <a:lstStyle/>
          <a:p>
            <a:r>
              <a:rPr lang="en-US" sz="5400" dirty="0"/>
              <a:t>Dream</a:t>
            </a:r>
          </a:p>
        </p:txBody>
      </p:sp>
      <p:sp>
        <p:nvSpPr>
          <p:cNvPr id="3" name="Content Placeholder 2"/>
          <p:cNvSpPr>
            <a:spLocks noGrp="1"/>
          </p:cNvSpPr>
          <p:nvPr>
            <p:ph sz="quarter" idx="13"/>
          </p:nvPr>
        </p:nvSpPr>
        <p:spPr>
          <a:xfrm>
            <a:off x="76200" y="2046325"/>
            <a:ext cx="5029200" cy="2887625"/>
          </a:xfrm>
        </p:spPr>
        <p:txBody>
          <a:bodyPr>
            <a:normAutofit fontScale="92500"/>
          </a:bodyPr>
          <a:lstStyle/>
          <a:p>
            <a:pPr>
              <a:buNone/>
            </a:pPr>
            <a:r>
              <a:rPr lang="en-US" sz="4800" dirty="0">
                <a:solidFill>
                  <a:schemeClr val="accent2"/>
                </a:solidFill>
              </a:rPr>
              <a:t>India as the global Bamboo based sustainable development model</a:t>
            </a:r>
          </a:p>
        </p:txBody>
      </p:sp>
      <p:sp>
        <p:nvSpPr>
          <p:cNvPr id="5" name="Title 1"/>
          <p:cNvSpPr txBox="1">
            <a:spLocks noGrp="1"/>
          </p:cNvSpPr>
          <p:nvPr>
            <p:ph sz="quarter" idx="14"/>
          </p:nvPr>
        </p:nvSpPr>
        <p:spPr>
          <a:xfrm>
            <a:off x="5257800" y="3543300"/>
            <a:ext cx="3886200" cy="16002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2"/>
                </a:solidFill>
                <a:effectLst/>
                <a:uLnTx/>
                <a:uFillTx/>
                <a:latin typeface="+mj-lt"/>
                <a:ea typeface="+mj-ea"/>
                <a:cs typeface="+mj-cs"/>
              </a:rPr>
              <a:t>Thank you</a:t>
            </a:r>
            <a:br>
              <a:rPr kumimoji="0" lang="en-US" sz="4000" b="1" i="0" u="none" strike="noStrike" kern="1200" cap="none" spc="0" normalizeH="0" baseline="0" noProof="0" dirty="0">
                <a:ln>
                  <a:noFill/>
                </a:ln>
                <a:solidFill>
                  <a:schemeClr val="accent2"/>
                </a:solidFill>
                <a:effectLst/>
                <a:uLnTx/>
                <a:uFillTx/>
                <a:latin typeface="+mj-lt"/>
                <a:ea typeface="+mj-ea"/>
                <a:cs typeface="+mj-cs"/>
              </a:rPr>
            </a:br>
            <a:r>
              <a:rPr kumimoji="0" lang="en-US" sz="4000" b="1" i="0" u="none" strike="noStrike" kern="1200" cap="none" spc="0" normalizeH="0" baseline="0" noProof="0" dirty="0">
                <a:ln>
                  <a:noFill/>
                </a:ln>
                <a:solidFill>
                  <a:schemeClr val="accent2"/>
                </a:solidFill>
                <a:effectLst/>
                <a:uLnTx/>
                <a:uFillTx/>
                <a:latin typeface="+mj-lt"/>
                <a:ea typeface="+mj-ea"/>
                <a:cs typeface="+mj-cs"/>
              </a:rPr>
              <a:t>Happy Bamboo</a:t>
            </a:r>
            <a:br>
              <a:rPr kumimoji="0" lang="en-US" sz="4000" b="1" i="0" u="none" strike="noStrike" kern="1200" cap="none" spc="0" normalizeH="0" baseline="0" noProof="0" dirty="0">
                <a:ln>
                  <a:noFill/>
                </a:ln>
                <a:solidFill>
                  <a:schemeClr val="accent2"/>
                </a:solidFill>
                <a:effectLst/>
                <a:uLnTx/>
                <a:uFillTx/>
                <a:latin typeface="+mj-lt"/>
                <a:ea typeface="+mj-ea"/>
                <a:cs typeface="+mj-cs"/>
              </a:rPr>
            </a:br>
            <a:endParaRPr kumimoji="0" lang="en-US" sz="4000" b="1" i="0" u="none" strike="noStrike" kern="1200" cap="none" spc="0" normalizeH="0" baseline="0" noProof="0" dirty="0">
              <a:ln>
                <a:noFill/>
              </a:ln>
              <a:solidFill>
                <a:schemeClr val="accent2"/>
              </a:solidFill>
              <a:effectLst/>
              <a:uLnTx/>
              <a:uFillTx/>
              <a:latin typeface="+mj-lt"/>
              <a:ea typeface="+mj-ea"/>
              <a:cs typeface="+mj-cs"/>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478"/>
          <a:stretch/>
        </p:blipFill>
        <p:spPr>
          <a:xfrm>
            <a:off x="3429000" y="0"/>
            <a:ext cx="5715000" cy="1795746"/>
          </a:xfrm>
          <a:prstGeom prst="rect">
            <a:avLst/>
          </a:prstGeom>
        </p:spPr>
      </p:pic>
    </p:spTree>
    <p:extLst>
      <p:ext uri="{BB962C8B-B14F-4D97-AF65-F5344CB8AC3E}">
        <p14:creationId xmlns:p14="http://schemas.microsoft.com/office/powerpoint/2010/main" val="4293388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1343025" y="361950"/>
            <a:ext cx="6457950" cy="2686050"/>
          </a:xfrm>
          <a:prstGeom prst="rect">
            <a:avLst/>
          </a:prstGeom>
          <a:solidFill>
            <a:schemeClr val="bg1">
              <a:alpha val="35001"/>
            </a:schemeClr>
          </a:solidFill>
          <a:ln w="9525">
            <a:solidFill>
              <a:schemeClr val="tx1"/>
            </a:solidFill>
            <a:miter lim="800000"/>
            <a:headEnd/>
            <a:tailEnd/>
          </a:ln>
          <a:effectLst/>
        </p:spPr>
        <p:txBody>
          <a:bodyPr/>
          <a:lstStyle/>
          <a:p>
            <a:pPr algn="ctr">
              <a:spcBef>
                <a:spcPct val="20000"/>
              </a:spcBef>
            </a:pPr>
            <a:r>
              <a:rPr lang="en-US" sz="5400" b="1" dirty="0">
                <a:latin typeface="Times New Roman" pitchFamily="18" charset="0"/>
              </a:rPr>
              <a:t>Market Potential of Bamboo Based Products in India </a:t>
            </a:r>
          </a:p>
        </p:txBody>
      </p:sp>
      <p:sp>
        <p:nvSpPr>
          <p:cNvPr id="2055" name="Rectangle 7"/>
          <p:cNvSpPr>
            <a:spLocks noGrp="1" noChangeArrowheads="1"/>
          </p:cNvSpPr>
          <p:nvPr>
            <p:ph type="subTitle" idx="1"/>
          </p:nvPr>
        </p:nvSpPr>
        <p:spPr>
          <a:xfrm>
            <a:off x="1257300" y="3657600"/>
            <a:ext cx="6629400" cy="514350"/>
          </a:xfrm>
          <a:noFill/>
          <a:ln>
            <a:solidFill>
              <a:schemeClr val="tx1"/>
            </a:solidFill>
          </a:ln>
        </p:spPr>
        <p:txBody>
          <a:bodyPr>
            <a:normAutofit fontScale="92500"/>
          </a:bodyPr>
          <a:lstStyle/>
          <a:p>
            <a:r>
              <a:rPr lang="en-US" b="1" dirty="0">
                <a:latin typeface="Times New Roman" pitchFamily="18" charset="0"/>
              </a:rPr>
              <a:t>Source - Planning Commission and NMBA</a:t>
            </a:r>
          </a:p>
        </p:txBody>
      </p:sp>
      <p:sp>
        <p:nvSpPr>
          <p:cNvPr id="9" name="TextBox 8"/>
          <p:cNvSpPr txBox="1"/>
          <p:nvPr/>
        </p:nvSpPr>
        <p:spPr>
          <a:xfrm>
            <a:off x="6770840" y="4785360"/>
            <a:ext cx="2380780" cy="253916"/>
          </a:xfrm>
          <a:prstGeom prst="rect">
            <a:avLst/>
          </a:prstGeom>
          <a:solidFill>
            <a:srgbClr val="00B050"/>
          </a:solidFill>
        </p:spPr>
        <p:txBody>
          <a:bodyPr wrap="none" rtlCol="0">
            <a:spAutoFit/>
          </a:bodyPr>
          <a:lstStyle/>
          <a:p>
            <a:r>
              <a:rPr lang="en-IN" sz="1050" dirty="0"/>
              <a:t>Bamboo based Sustainable Development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257300" y="1722835"/>
            <a:ext cx="5600700" cy="1754326"/>
          </a:xfrm>
          <a:prstGeom prst="rect">
            <a:avLst/>
          </a:prstGeom>
          <a:noFill/>
          <a:ln w="9525">
            <a:noFill/>
            <a:miter lim="800000"/>
            <a:headEnd/>
            <a:tailEnd/>
          </a:ln>
          <a:effectLst/>
        </p:spPr>
        <p:txBody>
          <a:bodyPr wrap="square">
            <a:spAutoFit/>
          </a:bodyPr>
          <a:lstStyle/>
          <a:p>
            <a:pPr>
              <a:spcBef>
                <a:spcPct val="50000"/>
              </a:spcBef>
            </a:pPr>
            <a:r>
              <a:rPr lang="en-US" sz="2700" dirty="0"/>
              <a:t>Current estimate of the market for </a:t>
            </a:r>
          </a:p>
          <a:p>
            <a:pPr>
              <a:spcBef>
                <a:spcPct val="50000"/>
              </a:spcBef>
            </a:pPr>
            <a:r>
              <a:rPr lang="en-US" sz="2700" dirty="0"/>
              <a:t>bamboo products : ~ Rs 50,000 crore</a:t>
            </a:r>
          </a:p>
          <a:p>
            <a:pPr>
              <a:spcBef>
                <a:spcPct val="50000"/>
              </a:spcBef>
            </a:pPr>
            <a:r>
              <a:rPr lang="en-US" sz="2700" dirty="0"/>
              <a:t>(approximately US $ 10 Billion</a:t>
            </a:r>
            <a:r>
              <a:rPr lang="en-US" sz="1350" dirty="0"/>
              <a:t> </a:t>
            </a:r>
            <a:r>
              <a:rPr lang="en-US" sz="2700" dirty="0"/>
              <a:t>)</a:t>
            </a:r>
          </a:p>
        </p:txBody>
      </p:sp>
      <p:sp>
        <p:nvSpPr>
          <p:cNvPr id="4" name="TextBox 3"/>
          <p:cNvSpPr txBox="1"/>
          <p:nvPr/>
        </p:nvSpPr>
        <p:spPr>
          <a:xfrm>
            <a:off x="6763220" y="11430"/>
            <a:ext cx="2380780" cy="253916"/>
          </a:xfrm>
          <a:prstGeom prst="rect">
            <a:avLst/>
          </a:prstGeom>
          <a:solidFill>
            <a:srgbClr val="00B050"/>
          </a:solidFill>
        </p:spPr>
        <p:txBody>
          <a:bodyPr wrap="none" rtlCol="0">
            <a:spAutoFit/>
          </a:bodyPr>
          <a:lstStyle/>
          <a:p>
            <a:r>
              <a:rPr lang="en-IN" sz="1050" dirty="0"/>
              <a:t>Bamboo based Sustainable Development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4"/>
          <p:cNvPicPr>
            <a:picLocks noChangeAspect="1" noChangeArrowheads="1"/>
          </p:cNvPicPr>
          <p:nvPr/>
        </p:nvPicPr>
        <p:blipFill>
          <a:blip r:embed="rId3"/>
          <a:srcRect/>
          <a:stretch>
            <a:fillRect/>
          </a:stretch>
        </p:blipFill>
        <p:spPr bwMode="auto">
          <a:xfrm>
            <a:off x="1143000" y="1"/>
            <a:ext cx="6781800" cy="4476750"/>
          </a:xfrm>
          <a:prstGeom prst="rect">
            <a:avLst/>
          </a:prstGeom>
          <a:noFill/>
          <a:ln w="9525">
            <a:noFill/>
            <a:miter lim="800000"/>
            <a:headEnd/>
            <a:tailEnd/>
          </a:ln>
        </p:spPr>
      </p:pic>
      <p:sp>
        <p:nvSpPr>
          <p:cNvPr id="2051" name="Text Box 9"/>
          <p:cNvSpPr txBox="1">
            <a:spLocks noChangeArrowheads="1"/>
          </p:cNvSpPr>
          <p:nvPr/>
        </p:nvSpPr>
        <p:spPr bwMode="auto">
          <a:xfrm>
            <a:off x="1543050" y="171450"/>
            <a:ext cx="6057900" cy="3693319"/>
          </a:xfrm>
          <a:prstGeom prst="rect">
            <a:avLst/>
          </a:prstGeom>
          <a:noFill/>
          <a:ln w="9525">
            <a:noFill/>
            <a:miter lim="800000"/>
            <a:headEnd/>
            <a:tailEnd/>
          </a:ln>
        </p:spPr>
        <p:txBody>
          <a:bodyPr wrap="square">
            <a:spAutoFit/>
          </a:bodyPr>
          <a:lstStyle/>
          <a:p>
            <a:pPr algn="ctr">
              <a:spcBef>
                <a:spcPct val="50000"/>
              </a:spcBef>
            </a:pPr>
            <a:r>
              <a:rPr lang="en-US" sz="3600" dirty="0"/>
              <a:t>Bamboo based sustainable development solutions</a:t>
            </a:r>
          </a:p>
          <a:p>
            <a:pPr algn="ctr">
              <a:spcBef>
                <a:spcPct val="50000"/>
              </a:spcBef>
            </a:pPr>
            <a:r>
              <a:rPr lang="en-US" sz="3600" dirty="0"/>
              <a:t>For</a:t>
            </a:r>
          </a:p>
          <a:p>
            <a:pPr algn="ctr">
              <a:spcBef>
                <a:spcPct val="50000"/>
              </a:spcBef>
            </a:pPr>
            <a:r>
              <a:rPr lang="en-US" sz="3600" dirty="0"/>
              <a:t>Post COVID Crisis Mitigation </a:t>
            </a:r>
          </a:p>
          <a:p>
            <a:pPr algn="ctr">
              <a:spcBef>
                <a:spcPct val="50000"/>
              </a:spcBef>
            </a:pPr>
            <a:r>
              <a:rPr lang="en-US" sz="3600" dirty="0"/>
              <a:t>at Community level </a:t>
            </a:r>
            <a:endParaRPr lang="en-US" sz="3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at"/>
          <p:cNvPicPr>
            <a:picLocks noChangeAspect="1" noChangeArrowheads="1"/>
          </p:cNvPicPr>
          <p:nvPr/>
        </p:nvPicPr>
        <p:blipFill>
          <a:blip r:embed="rId2"/>
          <a:srcRect/>
          <a:stretch>
            <a:fillRect/>
          </a:stretch>
        </p:blipFill>
        <p:spPr bwMode="auto">
          <a:xfrm>
            <a:off x="1143000" y="0"/>
            <a:ext cx="6858000" cy="5086350"/>
          </a:xfrm>
          <a:prstGeom prst="rect">
            <a:avLst/>
          </a:prstGeom>
          <a:noFill/>
          <a:ln w="9525">
            <a:noFill/>
            <a:miter lim="800000"/>
            <a:headEnd/>
            <a:tailEnd/>
          </a:ln>
        </p:spPr>
      </p:pic>
      <p:sp>
        <p:nvSpPr>
          <p:cNvPr id="3" name="TextBox 2"/>
          <p:cNvSpPr txBox="1">
            <a:spLocks noChangeArrowheads="1"/>
          </p:cNvSpPr>
          <p:nvPr/>
        </p:nvSpPr>
        <p:spPr bwMode="auto">
          <a:xfrm>
            <a:off x="1295400" y="3943350"/>
            <a:ext cx="6343650" cy="507831"/>
          </a:xfrm>
          <a:prstGeom prst="rect">
            <a:avLst/>
          </a:prstGeom>
          <a:solidFill>
            <a:schemeClr val="tx1">
              <a:alpha val="35001"/>
            </a:schemeClr>
          </a:solidFill>
          <a:ln w="25400" algn="ctr">
            <a:solidFill>
              <a:schemeClr val="tx1"/>
            </a:solidFill>
            <a:miter lim="800000"/>
            <a:headEnd/>
            <a:tailEnd/>
          </a:ln>
        </p:spPr>
        <p:txBody>
          <a:bodyPr>
            <a:spAutoFit/>
          </a:bodyPr>
          <a:lstStyle/>
          <a:p>
            <a:pPr algn="ctr"/>
            <a:r>
              <a:rPr lang="en-US" sz="2700" dirty="0">
                <a:solidFill>
                  <a:schemeClr val="bg1"/>
                </a:solidFill>
                <a:latin typeface="Calibri" pitchFamily="34" charset="0"/>
                <a:cs typeface="Arial" charset="0"/>
              </a:rPr>
              <a:t> </a:t>
            </a:r>
            <a:r>
              <a:rPr lang="en-US" sz="2400" b="1" dirty="0">
                <a:solidFill>
                  <a:schemeClr val="bg1"/>
                </a:solidFill>
                <a:latin typeface="Times New Roman" pitchFamily="18" charset="0"/>
                <a:cs typeface="Arial" charset="0"/>
              </a:rPr>
              <a:t>Bamboo Furniture - 3625 Crore</a:t>
            </a:r>
            <a:endParaRPr lang="en-IN" sz="2400" b="1" dirty="0">
              <a:solidFill>
                <a:schemeClr val="bg1"/>
              </a:solidFill>
              <a:latin typeface="Times New Roman" pitchFamily="18" charset="0"/>
              <a:cs typeface="Arial" charset="0"/>
            </a:endParaRPr>
          </a:p>
        </p:txBody>
      </p:sp>
      <p:sp>
        <p:nvSpPr>
          <p:cNvPr id="2" name="TextBox 1">
            <a:extLst>
              <a:ext uri="{FF2B5EF4-FFF2-40B4-BE49-F238E27FC236}">
                <a16:creationId xmlns:a16="http://schemas.microsoft.com/office/drawing/2014/main" id="{D47968DF-5552-4F5A-B6FB-18AC40D5CC9E}"/>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PRECISION FARMING IN BAMBOON - Dr BARATHI GROWMORE BIOTECH e"/>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sp>
        <p:nvSpPr>
          <p:cNvPr id="2" name="TextBox 1"/>
          <p:cNvSpPr txBox="1">
            <a:spLocks noChangeArrowheads="1"/>
          </p:cNvSpPr>
          <p:nvPr/>
        </p:nvSpPr>
        <p:spPr bwMode="auto">
          <a:xfrm>
            <a:off x="1485900" y="57151"/>
            <a:ext cx="6343650" cy="507831"/>
          </a:xfrm>
          <a:prstGeom prst="rect">
            <a:avLst/>
          </a:prstGeom>
          <a:solidFill>
            <a:schemeClr val="bg1">
              <a:alpha val="35001"/>
            </a:schemeClr>
          </a:solidFill>
          <a:ln w="25400" algn="ctr">
            <a:solidFill>
              <a:schemeClr val="tx1"/>
            </a:solidFill>
            <a:miter lim="800000"/>
            <a:headEnd/>
            <a:tailEnd/>
          </a:ln>
        </p:spPr>
        <p:txBody>
          <a:bodyPr>
            <a:spAutoFit/>
          </a:bodyPr>
          <a:lstStyle/>
          <a:p>
            <a:pPr algn="ctr"/>
            <a:r>
              <a:rPr lang="en-US" sz="2700" b="1" dirty="0">
                <a:latin typeface="Times New Roman" pitchFamily="18" charset="0"/>
                <a:cs typeface="Arial" charset="0"/>
              </a:rPr>
              <a:t>Bamboo Shoots - 300 Crores </a:t>
            </a:r>
            <a:endParaRPr lang="en-IN" sz="2700" b="1" dirty="0">
              <a:latin typeface="Times New Roman" pitchFamily="18" charset="0"/>
              <a:cs typeface="Arial" charset="0"/>
            </a:endParaRPr>
          </a:p>
        </p:txBody>
      </p:sp>
      <p:sp>
        <p:nvSpPr>
          <p:cNvPr id="3" name="TextBox 2">
            <a:extLst>
              <a:ext uri="{FF2B5EF4-FFF2-40B4-BE49-F238E27FC236}">
                <a16:creationId xmlns:a16="http://schemas.microsoft.com/office/drawing/2014/main" id="{E53ED0F8-2CAC-4983-AAE8-E9131B328CC1}"/>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PRECISION FARMING IN BAMBOON - Dr BARATHI GROWMORE BIOTECH e"/>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sp>
        <p:nvSpPr>
          <p:cNvPr id="2" name="TextBox 1"/>
          <p:cNvSpPr txBox="1">
            <a:spLocks noChangeArrowheads="1"/>
          </p:cNvSpPr>
          <p:nvPr/>
        </p:nvSpPr>
        <p:spPr bwMode="auto">
          <a:xfrm>
            <a:off x="1371600" y="114301"/>
            <a:ext cx="6286500" cy="507831"/>
          </a:xfrm>
          <a:prstGeom prst="rect">
            <a:avLst/>
          </a:prstGeom>
          <a:solidFill>
            <a:schemeClr val="bg1">
              <a:alpha val="35001"/>
            </a:schemeClr>
          </a:solidFill>
          <a:ln w="25400" algn="ctr">
            <a:solidFill>
              <a:schemeClr val="tx1"/>
            </a:solidFill>
            <a:miter lim="800000"/>
            <a:headEnd/>
            <a:tailEnd/>
          </a:ln>
        </p:spPr>
        <p:txBody>
          <a:bodyPr>
            <a:spAutoFit/>
          </a:bodyPr>
          <a:lstStyle/>
          <a:p>
            <a:r>
              <a:rPr lang="en-US" sz="2700" b="1" dirty="0">
                <a:latin typeface="Times New Roman" pitchFamily="18" charset="0"/>
                <a:cs typeface="Arial" charset="0"/>
              </a:rPr>
              <a:t>Bamboo Flooring - 1950 Crore </a:t>
            </a:r>
            <a:endParaRPr lang="en-IN" sz="2700" b="1" dirty="0">
              <a:latin typeface="Times New Roman" pitchFamily="18" charset="0"/>
              <a:cs typeface="Arial" charset="0"/>
            </a:endParaRPr>
          </a:p>
        </p:txBody>
      </p:sp>
      <p:sp>
        <p:nvSpPr>
          <p:cNvPr id="3" name="TextBox 2">
            <a:extLst>
              <a:ext uri="{FF2B5EF4-FFF2-40B4-BE49-F238E27FC236}">
                <a16:creationId xmlns:a16="http://schemas.microsoft.com/office/drawing/2014/main" id="{0435DE4B-6BA8-4B3D-8030-33A1F6C05FD5}"/>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p:cNvPicPr>
            <a:picLocks noChangeAspect="1" noChangeArrowheads="1"/>
          </p:cNvPicPr>
          <p:nvPr/>
        </p:nvPicPr>
        <p:blipFill>
          <a:blip r:embed="rId2"/>
          <a:srcRect/>
          <a:stretch>
            <a:fillRect/>
          </a:stretch>
        </p:blipFill>
        <p:spPr bwMode="auto">
          <a:xfrm>
            <a:off x="1143000" y="0"/>
            <a:ext cx="6858000" cy="5143500"/>
          </a:xfrm>
          <a:prstGeom prst="rect">
            <a:avLst/>
          </a:prstGeom>
          <a:noFill/>
          <a:ln w="9525">
            <a:noFill/>
            <a:miter lim="800000"/>
            <a:headEnd/>
            <a:tailEnd/>
          </a:ln>
        </p:spPr>
      </p:pic>
      <p:sp>
        <p:nvSpPr>
          <p:cNvPr id="4" name="TextBox 3"/>
          <p:cNvSpPr txBox="1">
            <a:spLocks noChangeArrowheads="1"/>
          </p:cNvSpPr>
          <p:nvPr/>
        </p:nvSpPr>
        <p:spPr bwMode="auto">
          <a:xfrm>
            <a:off x="1428750" y="1"/>
            <a:ext cx="6400800" cy="507831"/>
          </a:xfrm>
          <a:prstGeom prst="rect">
            <a:avLst/>
          </a:prstGeom>
          <a:solidFill>
            <a:schemeClr val="tx1">
              <a:alpha val="34901"/>
            </a:schemeClr>
          </a:solidFill>
          <a:ln w="25400" algn="ctr">
            <a:solidFill>
              <a:schemeClr val="accent1"/>
            </a:solidFill>
            <a:miter lim="800000"/>
            <a:headEnd/>
            <a:tailEnd/>
          </a:ln>
        </p:spPr>
        <p:txBody>
          <a:bodyPr>
            <a:spAutoFit/>
          </a:bodyPr>
          <a:lstStyle/>
          <a:p>
            <a:pPr algn="ctr"/>
            <a:r>
              <a:rPr lang="en-US" sz="2700" dirty="0">
                <a:solidFill>
                  <a:schemeClr val="bg1"/>
                </a:solidFill>
                <a:latin typeface="Calibri" pitchFamily="34" charset="0"/>
                <a:cs typeface="Arial" charset="0"/>
              </a:rPr>
              <a:t>Bamboo Pulp – 2088 Crore </a:t>
            </a:r>
            <a:endParaRPr lang="en-IN" sz="2700" dirty="0">
              <a:solidFill>
                <a:schemeClr val="bg1"/>
              </a:solidFill>
              <a:latin typeface="Calibri" pitchFamily="34" charset="0"/>
              <a:cs typeface="Arial" charset="0"/>
            </a:endParaRPr>
          </a:p>
        </p:txBody>
      </p:sp>
      <p:sp>
        <p:nvSpPr>
          <p:cNvPr id="2" name="TextBox 1">
            <a:extLst>
              <a:ext uri="{FF2B5EF4-FFF2-40B4-BE49-F238E27FC236}">
                <a16:creationId xmlns:a16="http://schemas.microsoft.com/office/drawing/2014/main" id="{AE3A834F-DCE5-4ECA-B08E-7603A65F6B92}"/>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PRECISION FARMING IN BAMBOON - Dr BARATHI GROWMORE BIOTECH e"/>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sp>
        <p:nvSpPr>
          <p:cNvPr id="2" name="TextBox 1"/>
          <p:cNvSpPr txBox="1">
            <a:spLocks noChangeArrowheads="1"/>
          </p:cNvSpPr>
          <p:nvPr/>
        </p:nvSpPr>
        <p:spPr bwMode="auto">
          <a:xfrm>
            <a:off x="2000092" y="4095750"/>
            <a:ext cx="5317738" cy="507831"/>
          </a:xfrm>
          <a:prstGeom prst="rect">
            <a:avLst/>
          </a:prstGeom>
          <a:solidFill>
            <a:schemeClr val="bg1">
              <a:alpha val="45000"/>
            </a:schemeClr>
          </a:solidFill>
          <a:ln w="25400" algn="ctr">
            <a:solidFill>
              <a:schemeClr val="tx1"/>
            </a:solidFill>
            <a:miter lim="800000"/>
            <a:headEnd/>
            <a:tailEnd/>
          </a:ln>
        </p:spPr>
        <p:txBody>
          <a:bodyPr wrap="none">
            <a:spAutoFit/>
          </a:bodyPr>
          <a:lstStyle/>
          <a:p>
            <a:pPr algn="ctr"/>
            <a:r>
              <a:rPr lang="en-US" sz="2700" b="1" dirty="0">
                <a:latin typeface="Times New Roman" pitchFamily="18" charset="0"/>
                <a:cs typeface="Arial" charset="0"/>
              </a:rPr>
              <a:t>Bamboo Housing  – 1,163 Crores </a:t>
            </a:r>
            <a:endParaRPr lang="en-IN" sz="2700" b="1" dirty="0">
              <a:latin typeface="Times New Roman" pitchFamily="18" charset="0"/>
              <a:cs typeface="Arial" charset="0"/>
            </a:endParaRPr>
          </a:p>
        </p:txBody>
      </p:sp>
      <p:sp>
        <p:nvSpPr>
          <p:cNvPr id="3" name="TextBox 2">
            <a:extLst>
              <a:ext uri="{FF2B5EF4-FFF2-40B4-BE49-F238E27FC236}">
                <a16:creationId xmlns:a16="http://schemas.microsoft.com/office/drawing/2014/main" id="{505D47D5-4F1D-497C-A7D5-CBE031E27F3D}"/>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PRECISION FARMING IN BAMBOON - Dr BARATHI GROWMORE BIOTECH e"/>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sp>
        <p:nvSpPr>
          <p:cNvPr id="2" name="TextBox 1"/>
          <p:cNvSpPr txBox="1">
            <a:spLocks noChangeArrowheads="1"/>
          </p:cNvSpPr>
          <p:nvPr/>
        </p:nvSpPr>
        <p:spPr bwMode="auto">
          <a:xfrm>
            <a:off x="1314450" y="71438"/>
            <a:ext cx="6515100" cy="507831"/>
          </a:xfrm>
          <a:prstGeom prst="rect">
            <a:avLst/>
          </a:prstGeom>
          <a:solidFill>
            <a:schemeClr val="tx1">
              <a:alpha val="35001"/>
            </a:schemeClr>
          </a:solidFill>
          <a:ln w="25400" algn="ctr">
            <a:solidFill>
              <a:schemeClr val="tx1"/>
            </a:solidFill>
            <a:miter lim="800000"/>
            <a:headEnd/>
            <a:tailEnd/>
          </a:ln>
        </p:spPr>
        <p:txBody>
          <a:bodyPr>
            <a:spAutoFit/>
          </a:bodyPr>
          <a:lstStyle/>
          <a:p>
            <a:pPr algn="ctr"/>
            <a:r>
              <a:rPr lang="en-US" sz="2700" b="1" dirty="0">
                <a:solidFill>
                  <a:schemeClr val="bg1"/>
                </a:solidFill>
                <a:latin typeface="Times New Roman" pitchFamily="18" charset="0"/>
                <a:cs typeface="Arial" charset="0"/>
              </a:rPr>
              <a:t>Bamboo  Scaffolding – 861 Crore </a:t>
            </a:r>
            <a:endParaRPr lang="en-IN" sz="2700" b="1" dirty="0">
              <a:solidFill>
                <a:schemeClr val="bg1"/>
              </a:solidFill>
              <a:latin typeface="Times New Roman" pitchFamily="18" charset="0"/>
              <a:cs typeface="Arial" charset="0"/>
            </a:endParaRPr>
          </a:p>
        </p:txBody>
      </p:sp>
      <p:sp>
        <p:nvSpPr>
          <p:cNvPr id="3" name="TextBox 2">
            <a:extLst>
              <a:ext uri="{FF2B5EF4-FFF2-40B4-BE49-F238E27FC236}">
                <a16:creationId xmlns:a16="http://schemas.microsoft.com/office/drawing/2014/main" id="{A6C30706-58C1-4C9E-8A1C-4304694784BD}"/>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PRECISION FARMING IN BAMBOON - Dr BARATHI GROWMORE BIOTECH e"/>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sp>
        <p:nvSpPr>
          <p:cNvPr id="2" name="TextBox 1"/>
          <p:cNvSpPr txBox="1">
            <a:spLocks noChangeArrowheads="1"/>
          </p:cNvSpPr>
          <p:nvPr/>
        </p:nvSpPr>
        <p:spPr bwMode="auto">
          <a:xfrm>
            <a:off x="1378744" y="209550"/>
            <a:ext cx="6622256" cy="461665"/>
          </a:xfrm>
          <a:prstGeom prst="rect">
            <a:avLst/>
          </a:prstGeom>
          <a:solidFill>
            <a:schemeClr val="tx1"/>
          </a:solidFill>
          <a:ln w="25400" algn="ctr">
            <a:solidFill>
              <a:schemeClr val="tx1"/>
            </a:solidFill>
            <a:miter lim="800000"/>
            <a:headEnd/>
            <a:tailEnd/>
          </a:ln>
        </p:spPr>
        <p:txBody>
          <a:bodyPr>
            <a:spAutoFit/>
          </a:bodyPr>
          <a:lstStyle/>
          <a:p>
            <a:pPr algn="ctr"/>
            <a:r>
              <a:rPr lang="en-US" sz="2400" b="1" dirty="0">
                <a:solidFill>
                  <a:schemeClr val="bg1"/>
                </a:solidFill>
                <a:latin typeface="Times New Roman" pitchFamily="18" charset="0"/>
                <a:cs typeface="Arial" charset="0"/>
              </a:rPr>
              <a:t>Bamboo Mat boards – 3908 Crore </a:t>
            </a:r>
            <a:endParaRPr lang="en-IN" sz="2400" b="1" dirty="0">
              <a:solidFill>
                <a:schemeClr val="bg1"/>
              </a:solidFill>
              <a:latin typeface="Times New Roman" pitchFamily="18" charset="0"/>
              <a:cs typeface="Arial" charset="0"/>
            </a:endParaRPr>
          </a:p>
        </p:txBody>
      </p:sp>
      <p:sp>
        <p:nvSpPr>
          <p:cNvPr id="3" name="TextBox 2">
            <a:extLst>
              <a:ext uri="{FF2B5EF4-FFF2-40B4-BE49-F238E27FC236}">
                <a16:creationId xmlns:a16="http://schemas.microsoft.com/office/drawing/2014/main" id="{4A3364C4-9D80-4963-8120-845F10E049A0}"/>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RECISION FARMING IN BAMBOON - Dr BARATHI GROWMORE BIOTECH e"/>
          <p:cNvPicPr>
            <a:picLocks noChangeAspect="1" noChangeArrowheads="1"/>
          </p:cNvPicPr>
          <p:nvPr/>
        </p:nvPicPr>
        <p:blipFill>
          <a:blip r:embed="rId2"/>
          <a:srcRect/>
          <a:stretch>
            <a:fillRect/>
          </a:stretch>
        </p:blipFill>
        <p:spPr bwMode="auto">
          <a:xfrm>
            <a:off x="1143000" y="0"/>
            <a:ext cx="6858000" cy="5143500"/>
          </a:xfrm>
          <a:prstGeom prst="rect">
            <a:avLst/>
          </a:prstGeom>
          <a:noFill/>
        </p:spPr>
      </p:pic>
      <p:sp>
        <p:nvSpPr>
          <p:cNvPr id="2" name="TextBox 1"/>
          <p:cNvSpPr txBox="1">
            <a:spLocks noChangeArrowheads="1"/>
          </p:cNvSpPr>
          <p:nvPr/>
        </p:nvSpPr>
        <p:spPr bwMode="auto">
          <a:xfrm>
            <a:off x="1295400" y="819150"/>
            <a:ext cx="6450806" cy="461665"/>
          </a:xfrm>
          <a:prstGeom prst="rect">
            <a:avLst/>
          </a:prstGeom>
          <a:solidFill>
            <a:schemeClr val="bg1">
              <a:alpha val="35001"/>
            </a:schemeClr>
          </a:solidFill>
          <a:ln w="25400" algn="ctr">
            <a:solidFill>
              <a:schemeClr val="tx1"/>
            </a:solidFill>
            <a:miter lim="800000"/>
            <a:headEnd/>
            <a:tailEnd/>
          </a:ln>
        </p:spPr>
        <p:txBody>
          <a:bodyPr>
            <a:spAutoFit/>
          </a:bodyPr>
          <a:lstStyle/>
          <a:p>
            <a:pPr algn="ctr"/>
            <a:r>
              <a:rPr lang="en-US" sz="2400" b="1" dirty="0">
                <a:latin typeface="Times New Roman" pitchFamily="18" charset="0"/>
                <a:cs typeface="Arial" charset="0"/>
              </a:rPr>
              <a:t>Miscellaneous Industry - 600 Crore </a:t>
            </a:r>
            <a:endParaRPr lang="en-IN" sz="2400" b="1" dirty="0">
              <a:latin typeface="Times New Roman" pitchFamily="18" charset="0"/>
              <a:cs typeface="Arial" charset="0"/>
            </a:endParaRPr>
          </a:p>
        </p:txBody>
      </p:sp>
      <p:sp>
        <p:nvSpPr>
          <p:cNvPr id="3" name="TextBox 2">
            <a:extLst>
              <a:ext uri="{FF2B5EF4-FFF2-40B4-BE49-F238E27FC236}">
                <a16:creationId xmlns:a16="http://schemas.microsoft.com/office/drawing/2014/main" id="{BD178782-C80B-4881-BDF7-BA0122030E2E}"/>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algn="ctr"/>
            <a:r>
              <a:rPr lang="en-US" sz="4000" b="1" dirty="0"/>
              <a:t>Bamboo based Economy</a:t>
            </a:r>
            <a:endParaRPr lang="en-US" dirty="0"/>
          </a:p>
        </p:txBody>
      </p:sp>
      <p:graphicFrame>
        <p:nvGraphicFramePr>
          <p:cNvPr id="5" name="Diagram 4"/>
          <p:cNvGraphicFramePr/>
          <p:nvPr/>
        </p:nvGraphicFramePr>
        <p:xfrm>
          <a:off x="395536" y="1491630"/>
          <a:ext cx="8748464" cy="3487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3" descr="bamboo-charcoal.jpg"/>
          <p:cNvPicPr>
            <a:picLocks noChangeAspect="1"/>
          </p:cNvPicPr>
          <p:nvPr/>
        </p:nvPicPr>
        <p:blipFill>
          <a:blip r:embed="rId8" cstate="print"/>
          <a:stretch>
            <a:fillRect/>
          </a:stretch>
        </p:blipFill>
        <p:spPr>
          <a:xfrm>
            <a:off x="2627784" y="1273407"/>
            <a:ext cx="1152128" cy="684242"/>
          </a:xfrm>
          <a:prstGeom prst="ellipse">
            <a:avLst/>
          </a:prstGeom>
          <a:ln>
            <a:noFill/>
          </a:ln>
          <a:effectLst>
            <a:softEdge rad="112500"/>
          </a:effectLst>
        </p:spPr>
      </p:pic>
      <p:pic>
        <p:nvPicPr>
          <p:cNvPr id="6" name="Content Placeholder 8"/>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884368" y="3651870"/>
            <a:ext cx="1137915" cy="1275234"/>
          </a:xfrm>
          <a:prstGeom prst="rect">
            <a:avLst/>
          </a:prstGeom>
          <a:noFill/>
          <a:ln w="9525">
            <a:noFill/>
            <a:miter lim="800000"/>
            <a:headEnd/>
            <a:tailEnd/>
          </a:ln>
        </p:spPr>
      </p:pic>
      <p:pic>
        <p:nvPicPr>
          <p:cNvPr id="7" name="Picture 5" descr="PRECISION FARMING IN BAMBOON - Dr BARATHI GROWMORE BIOTECH e"/>
          <p:cNvPicPr>
            <a:picLocks noChangeAspect="1" noChangeArrowheads="1"/>
          </p:cNvPicPr>
          <p:nvPr/>
        </p:nvPicPr>
        <p:blipFill>
          <a:blip r:embed="rId10" cstate="print"/>
          <a:srcRect/>
          <a:stretch>
            <a:fillRect/>
          </a:stretch>
        </p:blipFill>
        <p:spPr bwMode="auto">
          <a:xfrm>
            <a:off x="539552" y="2715766"/>
            <a:ext cx="1382688" cy="874762"/>
          </a:xfrm>
          <a:prstGeom prst="rect">
            <a:avLst/>
          </a:prstGeom>
          <a:noFill/>
          <a:ln w="9525">
            <a:noFill/>
            <a:miter lim="800000"/>
            <a:headEnd/>
            <a:tailEnd/>
          </a:ln>
        </p:spPr>
      </p:pic>
      <p:pic>
        <p:nvPicPr>
          <p:cNvPr id="8" name="Picture 2"/>
          <p:cNvPicPr>
            <a:picLocks noChangeAspect="1" noChangeArrowheads="1"/>
          </p:cNvPicPr>
          <p:nvPr/>
        </p:nvPicPr>
        <p:blipFill>
          <a:blip r:embed="rId11" cstate="print"/>
          <a:srcRect/>
          <a:stretch>
            <a:fillRect/>
          </a:stretch>
        </p:blipFill>
        <p:spPr bwMode="auto">
          <a:xfrm>
            <a:off x="5940152" y="1318534"/>
            <a:ext cx="1008112" cy="600990"/>
          </a:xfrm>
          <a:prstGeom prst="rect">
            <a:avLst/>
          </a:prstGeom>
          <a:noFill/>
          <a:ln w="9525">
            <a:noFill/>
            <a:miter lim="800000"/>
            <a:headEnd/>
            <a:tailEnd/>
          </a:ln>
        </p:spPr>
      </p:pic>
      <p:pic>
        <p:nvPicPr>
          <p:cNvPr id="9" name="Picture 5" descr="PRECISION FARMING IN BAMBOON - Dr BARATHI GROWMORE BIOTECH e"/>
          <p:cNvPicPr>
            <a:picLocks noChangeAspect="1" noChangeArrowheads="1"/>
          </p:cNvPicPr>
          <p:nvPr/>
        </p:nvPicPr>
        <p:blipFill>
          <a:blip r:embed="rId12" cstate="print"/>
          <a:srcRect/>
          <a:stretch>
            <a:fillRect/>
          </a:stretch>
        </p:blipFill>
        <p:spPr bwMode="auto">
          <a:xfrm>
            <a:off x="7740352" y="2689236"/>
            <a:ext cx="1259632" cy="685063"/>
          </a:xfrm>
          <a:prstGeom prst="rect">
            <a:avLst/>
          </a:prstGeom>
          <a:noFill/>
          <a:ln w="9525">
            <a:noFill/>
            <a:miter lim="800000"/>
            <a:headEnd/>
            <a:tailEnd/>
          </a:ln>
        </p:spPr>
      </p:pic>
      <p:pic>
        <p:nvPicPr>
          <p:cNvPr id="10" name="Content Placeholder 3" descr="pic7.bmp"/>
          <p:cNvPicPr>
            <a:picLocks noGrp="1" noChangeAspect="1"/>
          </p:cNvPicPr>
          <p:nvPr>
            <p:ph idx="4294967295"/>
          </p:nvPr>
        </p:nvPicPr>
        <p:blipFill>
          <a:blip r:embed="rId13" cstate="print"/>
          <a:stretch>
            <a:fillRect/>
          </a:stretch>
        </p:blipFill>
        <p:spPr>
          <a:xfrm>
            <a:off x="6876256" y="1635646"/>
            <a:ext cx="1653958" cy="1055628"/>
          </a:xfrm>
          <a:prstGeom prst="ellipse">
            <a:avLst/>
          </a:prstGeom>
          <a:ln>
            <a:noFill/>
          </a:ln>
          <a:effectLst>
            <a:softEdge rad="112500"/>
          </a:effectLst>
        </p:spPr>
      </p:pic>
      <p:pic>
        <p:nvPicPr>
          <p:cNvPr id="11" name="Content Placeholder 3" descr="bamboo-towels.jpg"/>
          <p:cNvPicPr>
            <a:picLocks noGrp="1" noChangeAspect="1"/>
          </p:cNvPicPr>
          <p:nvPr>
            <p:ph idx="4294967295"/>
          </p:nvPr>
        </p:nvPicPr>
        <p:blipFill>
          <a:blip r:embed="rId14" cstate="print"/>
          <a:stretch>
            <a:fillRect/>
          </a:stretch>
        </p:blipFill>
        <p:spPr>
          <a:xfrm>
            <a:off x="755576" y="1563638"/>
            <a:ext cx="1835696" cy="1118588"/>
          </a:xfrm>
          <a:prstGeom prst="ellipse">
            <a:avLst/>
          </a:prstGeom>
          <a:ln>
            <a:noFill/>
          </a:ln>
          <a:effectLst>
            <a:softEdge rad="112500"/>
          </a:effectLst>
        </p:spPr>
      </p:pic>
      <p:pic>
        <p:nvPicPr>
          <p:cNvPr id="13" name="Picture 12" descr="young-bamboo-japan.jpg"/>
          <p:cNvPicPr>
            <a:picLocks noChangeAspect="1"/>
          </p:cNvPicPr>
          <p:nvPr/>
        </p:nvPicPr>
        <p:blipFill>
          <a:blip r:embed="rId15" cstate="print"/>
          <a:stretch>
            <a:fillRect/>
          </a:stretch>
        </p:blipFill>
        <p:spPr>
          <a:xfrm>
            <a:off x="755576" y="4083918"/>
            <a:ext cx="898657" cy="736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EE162-7290-436E-8244-1748784FE54B}"/>
              </a:ext>
            </a:extLst>
          </p:cNvPr>
          <p:cNvSpPr>
            <a:spLocks noGrp="1"/>
          </p:cNvSpPr>
          <p:nvPr>
            <p:ph type="title"/>
          </p:nvPr>
        </p:nvSpPr>
        <p:spPr>
          <a:xfrm>
            <a:off x="1943100" y="205978"/>
            <a:ext cx="5257800" cy="536972"/>
          </a:xfrm>
        </p:spPr>
        <p:txBody>
          <a:bodyPr>
            <a:normAutofit fontScale="90000"/>
          </a:bodyPr>
          <a:lstStyle/>
          <a:p>
            <a:r>
              <a:rPr lang="en-US" sz="3000" b="1" dirty="0"/>
              <a:t>Sustainable Marketing potential</a:t>
            </a:r>
            <a:endParaRPr lang="en-IN" sz="3000" b="1" dirty="0"/>
          </a:p>
        </p:txBody>
      </p:sp>
      <p:sp>
        <p:nvSpPr>
          <p:cNvPr id="3" name="Content Placeholder 2">
            <a:extLst>
              <a:ext uri="{FF2B5EF4-FFF2-40B4-BE49-F238E27FC236}">
                <a16:creationId xmlns:a16="http://schemas.microsoft.com/office/drawing/2014/main" id="{B35A1946-1755-4168-A4E1-721D903E1660}"/>
              </a:ext>
            </a:extLst>
          </p:cNvPr>
          <p:cNvSpPr>
            <a:spLocks noGrp="1"/>
          </p:cNvSpPr>
          <p:nvPr>
            <p:ph idx="1"/>
          </p:nvPr>
        </p:nvSpPr>
        <p:spPr>
          <a:xfrm>
            <a:off x="612648" y="1352550"/>
            <a:ext cx="7312152" cy="3242310"/>
          </a:xfrm>
        </p:spPr>
        <p:txBody>
          <a:bodyPr/>
          <a:lstStyle/>
          <a:p>
            <a:r>
              <a:rPr lang="en-US" sz="2700" dirty="0"/>
              <a:t>Huge supply demand gap</a:t>
            </a:r>
          </a:p>
          <a:p>
            <a:r>
              <a:rPr lang="en-US" sz="2700" dirty="0"/>
              <a:t>Growers do not have market access</a:t>
            </a:r>
          </a:p>
          <a:p>
            <a:r>
              <a:rPr lang="en-US" sz="2700" dirty="0"/>
              <a:t>Potential buyers do not have resource access </a:t>
            </a:r>
          </a:p>
          <a:p>
            <a:pPr marL="0" indent="0">
              <a:buNone/>
            </a:pPr>
            <a:r>
              <a:rPr lang="en-US" sz="2700" dirty="0"/>
              <a:t>	– no idea of suppliers</a:t>
            </a:r>
          </a:p>
          <a:p>
            <a:r>
              <a:rPr lang="en-US" sz="2700" dirty="0"/>
              <a:t>Proposed web portal for growers / buyers </a:t>
            </a:r>
            <a:endParaRPr lang="en-IN" sz="2700" dirty="0"/>
          </a:p>
        </p:txBody>
      </p:sp>
      <p:sp>
        <p:nvSpPr>
          <p:cNvPr id="5" name="TextBox 4">
            <a:extLst>
              <a:ext uri="{FF2B5EF4-FFF2-40B4-BE49-F238E27FC236}">
                <a16:creationId xmlns:a16="http://schemas.microsoft.com/office/drawing/2014/main" id="{8B526557-24CD-46A8-BA5D-855684AAD04D}"/>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2308926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114300"/>
            <a:ext cx="4972050" cy="594122"/>
          </a:xfrm>
        </p:spPr>
        <p:txBody>
          <a:bodyPr>
            <a:normAutofit fontScale="90000"/>
          </a:bodyPr>
          <a:lstStyle/>
          <a:p>
            <a:r>
              <a:rPr lang="en-IN" dirty="0"/>
              <a:t>Post Corona Crisis Issues</a:t>
            </a:r>
          </a:p>
        </p:txBody>
      </p:sp>
      <p:sp>
        <p:nvSpPr>
          <p:cNvPr id="3" name="Content Placeholder 2"/>
          <p:cNvSpPr>
            <a:spLocks noGrp="1"/>
          </p:cNvSpPr>
          <p:nvPr>
            <p:ph idx="1"/>
          </p:nvPr>
        </p:nvSpPr>
        <p:spPr>
          <a:xfrm>
            <a:off x="838200" y="685800"/>
            <a:ext cx="7086600" cy="4171950"/>
          </a:xfrm>
        </p:spPr>
        <p:txBody>
          <a:bodyPr>
            <a:normAutofit fontScale="85000" lnSpcReduction="10000"/>
          </a:bodyPr>
          <a:lstStyle/>
          <a:p>
            <a:r>
              <a:rPr lang="en-IN" dirty="0"/>
              <a:t>Living with Virus</a:t>
            </a:r>
          </a:p>
          <a:p>
            <a:r>
              <a:rPr lang="en-IN" dirty="0"/>
              <a:t>3 Es solutions – Employment (livelihoods); Entrepreneurship (Jobs / Occupations); Enterprise (Businesses)</a:t>
            </a:r>
          </a:p>
          <a:p>
            <a:r>
              <a:rPr lang="en-IN" dirty="0"/>
              <a:t>Communities will be worst affected</a:t>
            </a:r>
          </a:p>
          <a:p>
            <a:r>
              <a:rPr lang="en-IN" dirty="0"/>
              <a:t>Scope / Solutions</a:t>
            </a:r>
          </a:p>
          <a:p>
            <a:pPr lvl="1"/>
            <a:r>
              <a:rPr lang="en-IN" dirty="0"/>
              <a:t>Local – Vocal – Global (Think locally – act locally – promote globally)</a:t>
            </a:r>
          </a:p>
          <a:p>
            <a:pPr lvl="1"/>
            <a:r>
              <a:rPr lang="en-IN" i="1" dirty="0" err="1"/>
              <a:t>Atm</a:t>
            </a:r>
            <a:r>
              <a:rPr lang="en-IN" i="1" dirty="0"/>
              <a:t> </a:t>
            </a:r>
            <a:r>
              <a:rPr lang="en-IN" i="1" dirty="0" err="1"/>
              <a:t>Nirbhar</a:t>
            </a:r>
            <a:r>
              <a:rPr lang="en-IN" i="1" dirty="0"/>
              <a:t> Bharat Abhiyan – Self Reliant India Mission </a:t>
            </a:r>
          </a:p>
          <a:p>
            <a:pPr lvl="1"/>
            <a:r>
              <a:rPr lang="en-IN" dirty="0"/>
              <a:t>Bamboo Chain of Custody in place – </a:t>
            </a:r>
          </a:p>
          <a:p>
            <a:pPr lvl="2"/>
            <a:r>
              <a:rPr lang="en-IN" sz="1900" i="1" dirty="0"/>
              <a:t>Natural resource – Human Resource – Technology - Market</a:t>
            </a:r>
          </a:p>
          <a:p>
            <a:pPr lvl="1"/>
            <a:endParaRPr lang="en-IN" dirty="0"/>
          </a:p>
        </p:txBody>
      </p:sp>
      <p:sp>
        <p:nvSpPr>
          <p:cNvPr id="4" name="TextBox 3"/>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a:t>
            </a:r>
            <a:r>
              <a:rPr lang="en-IN" sz="1050" dirty="0" err="1">
                <a:solidFill>
                  <a:schemeClr val="bg1"/>
                </a:solidFill>
              </a:rPr>
              <a:t>Developent</a:t>
            </a:r>
            <a:endParaRPr lang="en-IN" sz="105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20538"/>
            <a:ext cx="5400600" cy="3272178"/>
          </a:xfrm>
          <a:prstGeom prst="rect">
            <a:avLst/>
          </a:prstGeom>
        </p:spPr>
      </p:pic>
      <p:sp>
        <p:nvSpPr>
          <p:cNvPr id="4" name="Rectangle 3"/>
          <p:cNvSpPr>
            <a:spLocks noGrp="1"/>
          </p:cNvSpPr>
          <p:nvPr>
            <p:ph type="title"/>
          </p:nvPr>
        </p:nvSpPr>
        <p:spPr>
          <a:xfrm>
            <a:off x="35496" y="3251640"/>
            <a:ext cx="9108504" cy="1129860"/>
          </a:xfrm>
          <a:solidFill>
            <a:schemeClr val="tx1"/>
          </a:solidFill>
        </p:spPr>
        <p:txBody>
          <a:bodyPr>
            <a:normAutofit fontScale="90000"/>
          </a:bodyPr>
          <a:lstStyle/>
          <a:p>
            <a:pPr algn="ctr"/>
            <a:r>
              <a:rPr lang="en-IN" sz="3600" b="1" dirty="0">
                <a:solidFill>
                  <a:schemeClr val="bg1">
                    <a:lumMod val="95000"/>
                    <a:lumOff val="5000"/>
                  </a:schemeClr>
                </a:solidFill>
              </a:rPr>
              <a:t>Convergence of bamboo WITH </a:t>
            </a:r>
            <a:br>
              <a:rPr lang="en-IN" sz="3600" b="1" dirty="0">
                <a:solidFill>
                  <a:schemeClr val="bg1">
                    <a:lumMod val="95000"/>
                    <a:lumOff val="5000"/>
                  </a:schemeClr>
                </a:solidFill>
              </a:rPr>
            </a:br>
            <a:r>
              <a:rPr lang="en-IN" sz="3600" b="1" dirty="0">
                <a:solidFill>
                  <a:schemeClr val="bg1">
                    <a:lumMod val="95000"/>
                    <a:lumOff val="5000"/>
                  </a:schemeClr>
                </a:solidFill>
              </a:rPr>
              <a:t>sustainable development goals</a:t>
            </a:r>
            <a:endParaRPr lang="en-US" sz="3600" dirty="0">
              <a:solidFill>
                <a:schemeClr val="bg1">
                  <a:lumMod val="95000"/>
                  <a:lumOff val="5000"/>
                </a:schemeClr>
              </a:solidFill>
            </a:endParaRPr>
          </a:p>
        </p:txBody>
      </p:sp>
      <p:pic>
        <p:nvPicPr>
          <p:cNvPr id="7" name="Picture 2" descr="C:\Users\diksh_000\Pictures\bamboo-leaf_1024x768_25629.jpg"/>
          <p:cNvPicPr>
            <a:picLocks noChangeAspect="1" noChangeArrowheads="1"/>
          </p:cNvPicPr>
          <p:nvPr/>
        </p:nvPicPr>
        <p:blipFill>
          <a:blip r:embed="rId4" cstate="print"/>
          <a:srcRect/>
          <a:stretch>
            <a:fillRect/>
          </a:stretch>
        </p:blipFill>
        <p:spPr bwMode="auto">
          <a:xfrm>
            <a:off x="35496" y="-12789"/>
            <a:ext cx="1800200" cy="3272178"/>
          </a:xfrm>
          <a:prstGeom prst="rect">
            <a:avLst/>
          </a:prstGeom>
          <a:noFill/>
        </p:spPr>
      </p:pic>
      <p:pic>
        <p:nvPicPr>
          <p:cNvPr id="8" name="Picture 2" descr="C:\Users\diksh_000\Pictures\bamboo-leaf_1024x768_25629.jpg"/>
          <p:cNvPicPr>
            <a:picLocks noChangeAspect="1" noChangeArrowheads="1"/>
          </p:cNvPicPr>
          <p:nvPr/>
        </p:nvPicPr>
        <p:blipFill>
          <a:blip r:embed="rId4" cstate="print"/>
          <a:srcRect/>
          <a:stretch>
            <a:fillRect/>
          </a:stretch>
        </p:blipFill>
        <p:spPr bwMode="auto">
          <a:xfrm>
            <a:off x="7277867" y="-20538"/>
            <a:ext cx="1800200" cy="327217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Convergence of Bamboo with SDGs</a:t>
            </a:r>
          </a:p>
        </p:txBody>
      </p:sp>
      <p:pic>
        <p:nvPicPr>
          <p:cNvPr id="5" name="Content Placeholder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0" y="1491630"/>
            <a:ext cx="5508104" cy="3456384"/>
          </a:xfrm>
        </p:spPr>
      </p:pic>
      <p:graphicFrame>
        <p:nvGraphicFramePr>
          <p:cNvPr id="7" name="Content Placeholder 3"/>
          <p:cNvGraphicFramePr>
            <a:graphicFrameLocks/>
          </p:cNvGraphicFramePr>
          <p:nvPr>
            <p:extLst>
              <p:ext uri="{D42A27DB-BD31-4B8C-83A1-F6EECF244321}">
                <p14:modId xmlns:p14="http://schemas.microsoft.com/office/powerpoint/2010/main" val="27689785"/>
              </p:ext>
            </p:extLst>
          </p:nvPr>
        </p:nvGraphicFramePr>
        <p:xfrm>
          <a:off x="5652120" y="1419622"/>
          <a:ext cx="2987824" cy="3312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5852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3600" dirty="0"/>
              <a:t>Role of Bamboo in sustainable development</a:t>
            </a:r>
            <a:endParaRPr lang="en-IN" sz="3600" dirty="0"/>
          </a:p>
        </p:txBody>
      </p:sp>
      <p:sp>
        <p:nvSpPr>
          <p:cNvPr id="3" name="Content Placeholder 2"/>
          <p:cNvSpPr>
            <a:spLocks noGrp="1"/>
          </p:cNvSpPr>
          <p:nvPr>
            <p:ph sz="quarter" idx="13"/>
          </p:nvPr>
        </p:nvSpPr>
        <p:spPr>
          <a:xfrm>
            <a:off x="107504" y="1419622"/>
            <a:ext cx="5688632" cy="3723878"/>
          </a:xfrm>
        </p:spPr>
        <p:txBody>
          <a:bodyPr>
            <a:normAutofit fontScale="40000" lnSpcReduction="20000"/>
          </a:bodyPr>
          <a:lstStyle/>
          <a:p>
            <a:pPr marL="174625" indent="-174625" algn="just"/>
            <a:r>
              <a:rPr lang="en-IN" sz="4600" b="1" dirty="0"/>
              <a:t>Shelter security</a:t>
            </a:r>
            <a:r>
              <a:rPr lang="en-IN" sz="4600" dirty="0"/>
              <a:t>, through the provision of safe, secure, durable and affordable housing and community buildings. </a:t>
            </a:r>
          </a:p>
          <a:p>
            <a:pPr marL="174625" indent="-174625" algn="just"/>
            <a:r>
              <a:rPr lang="en-IN" sz="4600" b="1" dirty="0"/>
              <a:t>Livelihood security</a:t>
            </a:r>
            <a:r>
              <a:rPr lang="en-IN" sz="4600" dirty="0"/>
              <a:t>, through the generation of employment in planting, primary and secondary processing, construction, value-added products. </a:t>
            </a:r>
          </a:p>
          <a:p>
            <a:pPr marL="174625" indent="-174625" algn="just"/>
            <a:r>
              <a:rPr lang="en-IN" sz="4600" b="1" dirty="0"/>
              <a:t>Ecological security</a:t>
            </a:r>
            <a:r>
              <a:rPr lang="en-IN" sz="4600" dirty="0"/>
              <a:t>, by conservation of forests through timber substitution, as an efficient carbon sink, and as an alternative to non-biodegradable and high-embodied energy materials. </a:t>
            </a:r>
          </a:p>
          <a:p>
            <a:pPr marL="174625" indent="-174625" algn="just"/>
            <a:r>
              <a:rPr lang="en-IN" sz="4600" b="1" dirty="0"/>
              <a:t>Food security </a:t>
            </a:r>
            <a:r>
              <a:rPr lang="en-IN" sz="4600" dirty="0"/>
              <a:t>through bamboo-based agro-forestry systems, by maintaining the fertility of adjoining agricultural lands, and as a direct food source</a:t>
            </a:r>
          </a:p>
          <a:p>
            <a:pPr marL="174625" lvl="0" indent="-174625" algn="just"/>
            <a:r>
              <a:rPr lang="en-IN" sz="4600" b="1" dirty="0"/>
              <a:t>Energy Security </a:t>
            </a:r>
            <a:r>
              <a:rPr lang="en-IN" sz="4600" dirty="0"/>
              <a:t>– as an alternative clean fuel; ethanol and bamboo pellets.  </a:t>
            </a:r>
          </a:p>
          <a:p>
            <a:pPr marL="174625" indent="-174625" algn="just"/>
            <a:endParaRPr lang="en-IN" sz="4600" b="1" dirty="0"/>
          </a:p>
          <a:p>
            <a:endParaRPr lang="en-IN" dirty="0"/>
          </a:p>
        </p:txBody>
      </p:sp>
      <p:sp>
        <p:nvSpPr>
          <p:cNvPr id="7" name="Rounded Rectangle 6"/>
          <p:cNvSpPr/>
          <p:nvPr/>
        </p:nvSpPr>
        <p:spPr>
          <a:xfrm>
            <a:off x="5940152" y="1419622"/>
            <a:ext cx="3096344" cy="360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600" b="1" dirty="0"/>
              <a:t>UN resolution for transforming world by 2030,</a:t>
            </a:r>
            <a:r>
              <a:rPr lang="en-IN" sz="1600" dirty="0"/>
              <a:t> through concerted efforts for achieving Sustainable Development Goals, specifically </a:t>
            </a:r>
            <a:r>
              <a:rPr lang="en-IN" sz="1600" b="1" dirty="0"/>
              <a:t>SDG no. 1 (No Poverty), 2 (Zero Hunger), 7 (Affordable &amp; Clean Energy), 8 (Decent Work &amp; Economic Growth), 9 (Industry, Innovation &amp; Infrastructure), 11 (Sustainable Cities &amp; Communities) &amp; 13 (Climate Action). </a:t>
            </a:r>
            <a:r>
              <a:rPr lang="en-IN" sz="1600" dirty="0"/>
              <a:t> </a:t>
            </a:r>
          </a:p>
          <a:p>
            <a:pPr algn="ctr"/>
            <a:endParaRPr lang="en-IN"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14313"/>
            <a:ext cx="6172200" cy="452437"/>
          </a:xfrm>
        </p:spPr>
        <p:txBody>
          <a:bodyPr>
            <a:noAutofit/>
          </a:bodyPr>
          <a:lstStyle/>
          <a:p>
            <a:pPr algn="ctr">
              <a:defRPr/>
            </a:pPr>
            <a:br>
              <a:rPr lang="en-US" sz="2400" b="1" dirty="0">
                <a:latin typeface="Times New Roman" pitchFamily="18" charset="0"/>
              </a:rPr>
            </a:br>
            <a:br>
              <a:rPr lang="en-US" sz="2400" b="1" dirty="0">
                <a:latin typeface="Times New Roman" pitchFamily="18" charset="0"/>
              </a:rPr>
            </a:br>
            <a:br>
              <a:rPr lang="en-US" sz="2400" b="1" dirty="0">
                <a:latin typeface="Times New Roman" pitchFamily="18" charset="0"/>
              </a:rPr>
            </a:br>
            <a:r>
              <a:rPr lang="en-US" sz="2400" b="1" dirty="0">
                <a:latin typeface="Times New Roman" pitchFamily="18" charset="0"/>
              </a:rPr>
              <a:t>Bamboo Development Initiative in India</a:t>
            </a:r>
            <a:endParaRPr lang="en-US" sz="3600" b="1" dirty="0"/>
          </a:p>
        </p:txBody>
      </p:sp>
      <p:sp>
        <p:nvSpPr>
          <p:cNvPr id="3" name="Content Placeholder 2"/>
          <p:cNvSpPr>
            <a:spLocks noGrp="1"/>
          </p:cNvSpPr>
          <p:nvPr>
            <p:ph idx="1"/>
          </p:nvPr>
        </p:nvSpPr>
        <p:spPr>
          <a:xfrm>
            <a:off x="152400" y="800100"/>
            <a:ext cx="7848600" cy="4114800"/>
          </a:xfrm>
        </p:spPr>
        <p:txBody>
          <a:bodyPr>
            <a:noAutofit/>
          </a:bodyPr>
          <a:lstStyle/>
          <a:p>
            <a:pPr marL="71430">
              <a:lnSpc>
                <a:spcPct val="150000"/>
              </a:lnSpc>
              <a:spcBef>
                <a:spcPct val="50000"/>
              </a:spcBef>
              <a:defRPr/>
            </a:pPr>
            <a:r>
              <a:rPr lang="en-US" sz="1500" dirty="0">
                <a:latin typeface="Arial" panose="020B0604020202020204" pitchFamily="34" charset="0"/>
                <a:cs typeface="Arial" panose="020B0604020202020204" pitchFamily="34" charset="0"/>
              </a:rPr>
              <a:t>In 1999, UNIDO and </a:t>
            </a:r>
            <a:r>
              <a:rPr lang="en-US" sz="1500" dirty="0" err="1">
                <a:latin typeface="Arial" panose="020B0604020202020204" pitchFamily="34" charset="0"/>
                <a:cs typeface="Arial" panose="020B0604020202020204" pitchFamily="34" charset="0"/>
              </a:rPr>
              <a:t>GoI</a:t>
            </a:r>
            <a:r>
              <a:rPr lang="en-US" sz="1500" dirty="0">
                <a:latin typeface="Arial" panose="020B0604020202020204" pitchFamily="34" charset="0"/>
                <a:cs typeface="Arial" panose="020B0604020202020204" pitchFamily="34" charset="0"/>
              </a:rPr>
              <a:t> - Seminar on Bamboo Sector Development.</a:t>
            </a:r>
          </a:p>
          <a:p>
            <a:pPr marL="71430">
              <a:lnSpc>
                <a:spcPct val="150000"/>
              </a:lnSpc>
              <a:spcBef>
                <a:spcPct val="50000"/>
              </a:spcBef>
              <a:defRPr/>
            </a:pPr>
            <a:r>
              <a:rPr lang="en-US" sz="1500" dirty="0">
                <a:latin typeface="Arial" panose="020B0604020202020204" pitchFamily="34" charset="0"/>
                <a:cs typeface="Arial" panose="020B0604020202020204" pitchFamily="34" charset="0"/>
              </a:rPr>
              <a:t>International  agencies like INBAR, UNDP, IFAD, UNIDO working on bamboo . </a:t>
            </a:r>
          </a:p>
          <a:p>
            <a:pPr marL="271436" indent="-271436">
              <a:lnSpc>
                <a:spcPct val="150000"/>
              </a:lnSpc>
              <a:spcBef>
                <a:spcPct val="50000"/>
              </a:spcBef>
              <a:buFontTx/>
              <a:buChar char="•"/>
              <a:defRPr/>
            </a:pPr>
            <a:r>
              <a:rPr lang="en-GB" sz="1500" dirty="0">
                <a:latin typeface="Arial" panose="020B0604020202020204" pitchFamily="34" charset="0"/>
                <a:cs typeface="Arial" panose="020B0604020202020204" pitchFamily="34" charset="0"/>
              </a:rPr>
              <a:t>National Bamboo Mission (NBM) under MOA and National Mission on Bamboo Application (MNBA)  under DST</a:t>
            </a:r>
          </a:p>
          <a:p>
            <a:pPr marL="271436" indent="-271436">
              <a:lnSpc>
                <a:spcPct val="150000"/>
              </a:lnSpc>
              <a:spcBef>
                <a:spcPct val="50000"/>
              </a:spcBef>
              <a:buFontTx/>
              <a:buChar char="•"/>
              <a:defRPr/>
            </a:pPr>
            <a:r>
              <a:rPr lang="en-GB" sz="1500" dirty="0">
                <a:latin typeface="Arial" panose="020B0604020202020204" pitchFamily="34" charset="0"/>
                <a:cs typeface="Arial" panose="020B0604020202020204" pitchFamily="34" charset="0"/>
              </a:rPr>
              <a:t>Various agencies and Ministries like MOEF, DCH, MSME, NID, Ministry of Labour  RD Department, Tribal Affairs, KVIC etc. </a:t>
            </a:r>
          </a:p>
          <a:p>
            <a:pPr marL="271436" indent="-271436">
              <a:lnSpc>
                <a:spcPct val="150000"/>
              </a:lnSpc>
              <a:spcBef>
                <a:spcPct val="50000"/>
              </a:spcBef>
              <a:buFontTx/>
              <a:buChar char="•"/>
              <a:defRPr/>
            </a:pPr>
            <a:r>
              <a:rPr lang="en-GB" sz="1500" dirty="0">
                <a:latin typeface="Arial" panose="020B0604020202020204" pitchFamily="34" charset="0"/>
                <a:cs typeface="Arial" panose="020B0604020202020204" pitchFamily="34" charset="0"/>
              </a:rPr>
              <a:t>IIT, Bombay and NID have taken up bamboo product development projects.</a:t>
            </a:r>
          </a:p>
          <a:p>
            <a:pPr marL="271436" indent="-271436">
              <a:lnSpc>
                <a:spcPct val="150000"/>
              </a:lnSpc>
              <a:spcBef>
                <a:spcPct val="50000"/>
              </a:spcBef>
              <a:buFontTx/>
              <a:buChar char="•"/>
              <a:defRPr/>
            </a:pPr>
            <a:r>
              <a:rPr lang="en-GB" sz="1500" dirty="0">
                <a:latin typeface="Arial" panose="020B0604020202020204" pitchFamily="34" charset="0"/>
                <a:cs typeface="Arial" panose="020B0604020202020204" pitchFamily="34" charset="0"/>
              </a:rPr>
              <a:t>State Governments have now bamboo related offices and policies.</a:t>
            </a:r>
          </a:p>
          <a:p>
            <a:pPr marL="271436" indent="-271436">
              <a:lnSpc>
                <a:spcPct val="150000"/>
              </a:lnSpc>
              <a:spcBef>
                <a:spcPct val="50000"/>
              </a:spcBef>
              <a:buFontTx/>
              <a:buChar char="•"/>
              <a:defRPr/>
            </a:pPr>
            <a:r>
              <a:rPr lang="en-GB" sz="1500" dirty="0">
                <a:latin typeface="Arial" panose="020B0604020202020204" pitchFamily="34" charset="0"/>
                <a:cs typeface="Arial" panose="020B0604020202020204" pitchFamily="34" charset="0"/>
              </a:rPr>
              <a:t>Bamboo Development Agencies and boards being created in some states.</a:t>
            </a:r>
          </a:p>
          <a:p>
            <a:pPr marL="271436" indent="-271436">
              <a:lnSpc>
                <a:spcPct val="150000"/>
              </a:lnSpc>
              <a:spcBef>
                <a:spcPct val="50000"/>
              </a:spcBef>
              <a:buFontTx/>
              <a:buChar char="•"/>
              <a:defRPr/>
            </a:pPr>
            <a:endParaRPr lang="en-GB" sz="1500" dirty="0">
              <a:latin typeface="Arial" panose="020B0604020202020204" pitchFamily="34" charset="0"/>
              <a:cs typeface="Arial" panose="020B0604020202020204" pitchFamily="34" charset="0"/>
            </a:endParaRPr>
          </a:p>
          <a:p>
            <a:pPr marL="271436" indent="-271436">
              <a:lnSpc>
                <a:spcPct val="150000"/>
              </a:lnSpc>
              <a:spcBef>
                <a:spcPct val="50000"/>
              </a:spcBef>
              <a:buFontTx/>
              <a:buChar char="•"/>
              <a:defRPr/>
            </a:pPr>
            <a:endParaRPr lang="en-US" sz="1500" dirty="0">
              <a:latin typeface="Arial" panose="020B0604020202020204" pitchFamily="34" charset="0"/>
              <a:cs typeface="Arial" panose="020B0604020202020204" pitchFamily="34" charset="0"/>
            </a:endParaRPr>
          </a:p>
        </p:txBody>
      </p:sp>
      <p:sp>
        <p:nvSpPr>
          <p:cNvPr id="4" name="TextBox 3"/>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3C7D-CEC1-48FF-8A66-A7A33AAD2289}"/>
              </a:ext>
            </a:extLst>
          </p:cNvPr>
          <p:cNvSpPr>
            <a:spLocks noGrp="1"/>
          </p:cNvSpPr>
          <p:nvPr>
            <p:ph type="title"/>
          </p:nvPr>
        </p:nvSpPr>
        <p:spPr>
          <a:xfrm>
            <a:off x="914400" y="118110"/>
            <a:ext cx="3657600" cy="1005840"/>
          </a:xfrm>
        </p:spPr>
        <p:txBody>
          <a:bodyPr/>
          <a:lstStyle/>
          <a:p>
            <a:r>
              <a:rPr lang="en-US" dirty="0"/>
              <a:t>Policy Initiatives</a:t>
            </a:r>
            <a:endParaRPr lang="en-IN" dirty="0"/>
          </a:p>
        </p:txBody>
      </p:sp>
      <p:sp>
        <p:nvSpPr>
          <p:cNvPr id="3" name="Content Placeholder 2">
            <a:extLst>
              <a:ext uri="{FF2B5EF4-FFF2-40B4-BE49-F238E27FC236}">
                <a16:creationId xmlns:a16="http://schemas.microsoft.com/office/drawing/2014/main" id="{5001C40C-EBE0-4548-8E86-2B9554B5B1B7}"/>
              </a:ext>
            </a:extLst>
          </p:cNvPr>
          <p:cNvSpPr>
            <a:spLocks noGrp="1"/>
          </p:cNvSpPr>
          <p:nvPr>
            <p:ph idx="1"/>
          </p:nvPr>
        </p:nvSpPr>
        <p:spPr>
          <a:xfrm>
            <a:off x="612648" y="1276350"/>
            <a:ext cx="7388352" cy="3242310"/>
          </a:xfrm>
        </p:spPr>
        <p:txBody>
          <a:bodyPr>
            <a:normAutofit fontScale="92500" lnSpcReduction="20000"/>
          </a:bodyPr>
          <a:lstStyle/>
          <a:p>
            <a:r>
              <a:rPr lang="en-US" dirty="0">
                <a:solidFill>
                  <a:srgbClr val="333333"/>
                </a:solidFill>
                <a:latin typeface="Open Sans"/>
              </a:rPr>
              <a:t>The National Bamboo Mission (NBM) was launched as a Centrally Sponsored Scheme in 2006-07 at federal level under Ministry of Agriculture &amp; Farmers Welfare</a:t>
            </a:r>
          </a:p>
          <a:p>
            <a:r>
              <a:rPr lang="en-US" b="0" i="0" dirty="0">
                <a:solidFill>
                  <a:srgbClr val="333333"/>
                </a:solidFill>
                <a:effectLst/>
                <a:latin typeface="Open Sans"/>
              </a:rPr>
              <a:t>The Mission envisages promoting holistic growth of bamboo sector by adopting area-based, regionally differentiated strategy and to increase the area under bamboo cultivation and marketing.</a:t>
            </a:r>
            <a:endParaRPr lang="en-IN" dirty="0"/>
          </a:p>
        </p:txBody>
      </p:sp>
      <p:sp>
        <p:nvSpPr>
          <p:cNvPr id="4" name="TextBox 3">
            <a:extLst>
              <a:ext uri="{FF2B5EF4-FFF2-40B4-BE49-F238E27FC236}">
                <a16:creationId xmlns:a16="http://schemas.microsoft.com/office/drawing/2014/main" id="{BD50F0D7-FE6A-4A77-A7CF-EFD9B3039C26}"/>
              </a:ext>
            </a:extLst>
          </p:cNvPr>
          <p:cNvSpPr txBox="1"/>
          <p:nvPr/>
        </p:nvSpPr>
        <p:spPr>
          <a:xfrm>
            <a:off x="685800" y="490863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905592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3C7D-CEC1-48FF-8A66-A7A33AAD2289}"/>
              </a:ext>
            </a:extLst>
          </p:cNvPr>
          <p:cNvSpPr>
            <a:spLocks noGrp="1"/>
          </p:cNvSpPr>
          <p:nvPr>
            <p:ph type="title"/>
          </p:nvPr>
        </p:nvSpPr>
        <p:spPr>
          <a:xfrm>
            <a:off x="914400" y="118110"/>
            <a:ext cx="3657600" cy="1005840"/>
          </a:xfrm>
        </p:spPr>
        <p:txBody>
          <a:bodyPr/>
          <a:lstStyle/>
          <a:p>
            <a:r>
              <a:rPr lang="en-US" dirty="0"/>
              <a:t>Policy Initiatives</a:t>
            </a:r>
            <a:endParaRPr lang="en-IN" dirty="0"/>
          </a:p>
        </p:txBody>
      </p:sp>
      <p:sp>
        <p:nvSpPr>
          <p:cNvPr id="3" name="Content Placeholder 2">
            <a:extLst>
              <a:ext uri="{FF2B5EF4-FFF2-40B4-BE49-F238E27FC236}">
                <a16:creationId xmlns:a16="http://schemas.microsoft.com/office/drawing/2014/main" id="{5001C40C-EBE0-4548-8E86-2B9554B5B1B7}"/>
              </a:ext>
            </a:extLst>
          </p:cNvPr>
          <p:cNvSpPr>
            <a:spLocks noGrp="1"/>
          </p:cNvSpPr>
          <p:nvPr>
            <p:ph idx="1"/>
          </p:nvPr>
        </p:nvSpPr>
        <p:spPr>
          <a:xfrm>
            <a:off x="612648" y="1276350"/>
            <a:ext cx="7388352" cy="3242310"/>
          </a:xfrm>
        </p:spPr>
        <p:txBody>
          <a:bodyPr>
            <a:normAutofit fontScale="92500" lnSpcReduction="10000"/>
          </a:bodyPr>
          <a:lstStyle/>
          <a:p>
            <a:r>
              <a:rPr lang="en-US" sz="2400" dirty="0"/>
              <a:t>At the state level, the State Bamboo Missions (SBM) will be responsible for implementation and overall coordination of NBM within the State. SBM have been set up in each State headed by the Mission Director, as nominated by the State Govt. SBM will have representatives from concerned departments such as Forests, Agriculture, Industries, Rural Development, etc. The Panchayati Raj Institutions and statutory cooperative institutions existing in the State (for example Regional Directorate of NCDC) would be fully involved in the implementation of NBM activities. </a:t>
            </a:r>
            <a:endParaRPr lang="en-IN" sz="2400" dirty="0"/>
          </a:p>
        </p:txBody>
      </p:sp>
      <p:sp>
        <p:nvSpPr>
          <p:cNvPr id="4" name="TextBox 3">
            <a:extLst>
              <a:ext uri="{FF2B5EF4-FFF2-40B4-BE49-F238E27FC236}">
                <a16:creationId xmlns:a16="http://schemas.microsoft.com/office/drawing/2014/main" id="{D5686A4B-5A98-4281-8859-BD46E1D8D950}"/>
              </a:ext>
            </a:extLst>
          </p:cNvPr>
          <p:cNvSpPr txBox="1"/>
          <p:nvPr/>
        </p:nvSpPr>
        <p:spPr>
          <a:xfrm>
            <a:off x="685800" y="490863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4251783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190D-EA12-4103-979C-D6047D60E404}"/>
              </a:ext>
            </a:extLst>
          </p:cNvPr>
          <p:cNvSpPr>
            <a:spLocks noGrp="1"/>
          </p:cNvSpPr>
          <p:nvPr>
            <p:ph type="title"/>
          </p:nvPr>
        </p:nvSpPr>
        <p:spPr>
          <a:xfrm>
            <a:off x="990600" y="244078"/>
            <a:ext cx="7315200" cy="422672"/>
          </a:xfrm>
        </p:spPr>
        <p:txBody>
          <a:bodyPr>
            <a:normAutofit fontScale="90000"/>
          </a:bodyPr>
          <a:lstStyle/>
          <a:p>
            <a:pPr algn="ctr"/>
            <a:r>
              <a:rPr lang="en-US" sz="3600" b="1" dirty="0"/>
              <a:t>Policy Initiatives </a:t>
            </a:r>
            <a:r>
              <a:rPr lang="en-US" sz="3000" b="1" dirty="0"/>
              <a:t>- Ease of business</a:t>
            </a:r>
            <a:endParaRPr lang="en-IN" sz="3000" b="1" dirty="0"/>
          </a:p>
        </p:txBody>
      </p:sp>
      <p:sp>
        <p:nvSpPr>
          <p:cNvPr id="3" name="Content Placeholder 2">
            <a:extLst>
              <a:ext uri="{FF2B5EF4-FFF2-40B4-BE49-F238E27FC236}">
                <a16:creationId xmlns:a16="http://schemas.microsoft.com/office/drawing/2014/main" id="{E0A9EF8C-6667-4DC8-9BE2-CCA3ABD840ED}"/>
              </a:ext>
            </a:extLst>
          </p:cNvPr>
          <p:cNvSpPr>
            <a:spLocks noGrp="1"/>
          </p:cNvSpPr>
          <p:nvPr>
            <p:ph idx="1"/>
          </p:nvPr>
        </p:nvSpPr>
        <p:spPr>
          <a:xfrm>
            <a:off x="152400" y="819150"/>
            <a:ext cx="7772400" cy="3886200"/>
          </a:xfrm>
        </p:spPr>
        <p:txBody>
          <a:bodyPr/>
          <a:lstStyle/>
          <a:p>
            <a:pPr marL="0" indent="0">
              <a:buNone/>
            </a:pPr>
            <a:r>
              <a:rPr lang="en-US" sz="2400" b="1" dirty="0"/>
              <a:t>Ordinance for smooth transport</a:t>
            </a:r>
            <a:endParaRPr lang="en-US" sz="2000" b="1" dirty="0">
              <a:latin typeface="Arial" panose="020B0604020202020204" pitchFamily="34" charset="0"/>
              <a:cs typeface="Arial" panose="020B0604020202020204" pitchFamily="34" charset="0"/>
            </a:endParaRPr>
          </a:p>
          <a:p>
            <a:pPr marL="0" indent="0">
              <a:buNone/>
            </a:pPr>
            <a:r>
              <a:rPr lang="en-US" sz="1500" dirty="0">
                <a:latin typeface="Arial" panose="020B0604020202020204" pitchFamily="34" charset="0"/>
                <a:cs typeface="Arial" panose="020B0604020202020204" pitchFamily="34" charset="0"/>
              </a:rPr>
              <a:t>Ordinance Summary </a:t>
            </a:r>
          </a:p>
          <a:p>
            <a:r>
              <a:rPr lang="en-US" sz="1500" dirty="0">
                <a:latin typeface="Arial" panose="020B0604020202020204" pitchFamily="34" charset="0"/>
                <a:cs typeface="Arial" panose="020B0604020202020204" pitchFamily="34" charset="0"/>
              </a:rPr>
              <a:t>The Indian Forest (Amendment) Ordinance, 2017 was promulgated on November 23, 2017. It amends the Indian Forest Act, 1927. Under the Act, the definition of tree includes palms, bamboos, stumps, brush-wood and canes. </a:t>
            </a:r>
          </a:p>
          <a:p>
            <a:pPr marL="0" indent="0">
              <a:buNone/>
            </a:pPr>
            <a:r>
              <a:rPr lang="en-US" sz="1500" dirty="0">
                <a:latin typeface="Arial" panose="020B0604020202020204" pitchFamily="34" charset="0"/>
                <a:cs typeface="Arial" panose="020B0604020202020204" pitchFamily="34" charset="0"/>
              </a:rPr>
              <a:t>Amendment</a:t>
            </a:r>
          </a:p>
          <a:p>
            <a:r>
              <a:rPr lang="en-US" sz="1500" b="1" i="1" dirty="0">
                <a:latin typeface="Arial" panose="020B0604020202020204" pitchFamily="34" charset="0"/>
                <a:cs typeface="Arial" panose="020B0604020202020204" pitchFamily="34" charset="0"/>
              </a:rPr>
              <a:t>The Ordinance amends this definition to remove the word bamboos. Following this, bamboo growing in non-forest areas will be waived off the requirement of permission for its felling or transportation for economic use.</a:t>
            </a:r>
          </a:p>
          <a:p>
            <a:pPr marL="0" indent="0">
              <a:buNone/>
            </a:pPr>
            <a:r>
              <a:rPr lang="en-US" sz="2400" b="1" dirty="0"/>
              <a:t>Incentives &amp; Subsidy for </a:t>
            </a:r>
          </a:p>
          <a:p>
            <a:pPr lvl="2"/>
            <a:r>
              <a:rPr lang="en-US" sz="1800" b="1" dirty="0"/>
              <a:t>Farmers</a:t>
            </a:r>
          </a:p>
          <a:p>
            <a:pPr lvl="2"/>
            <a:r>
              <a:rPr lang="en-US" sz="1800" b="1" dirty="0"/>
              <a:t>Entrepreneurs</a:t>
            </a:r>
          </a:p>
        </p:txBody>
      </p:sp>
      <p:sp>
        <p:nvSpPr>
          <p:cNvPr id="5" name="TextBox 4">
            <a:extLst>
              <a:ext uri="{FF2B5EF4-FFF2-40B4-BE49-F238E27FC236}">
                <a16:creationId xmlns:a16="http://schemas.microsoft.com/office/drawing/2014/main" id="{6A96C069-8B73-4FE1-AA49-137610B934DB}"/>
              </a:ext>
            </a:extLst>
          </p:cNvPr>
          <p:cNvSpPr txBox="1"/>
          <p:nvPr/>
        </p:nvSpPr>
        <p:spPr>
          <a:xfrm>
            <a:off x="685800" y="490863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1406361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3C7D-CEC1-48FF-8A66-A7A33AAD2289}"/>
              </a:ext>
            </a:extLst>
          </p:cNvPr>
          <p:cNvSpPr>
            <a:spLocks noGrp="1"/>
          </p:cNvSpPr>
          <p:nvPr>
            <p:ph type="title"/>
          </p:nvPr>
        </p:nvSpPr>
        <p:spPr>
          <a:xfrm>
            <a:off x="914400" y="118110"/>
            <a:ext cx="7086600" cy="1005840"/>
          </a:xfrm>
        </p:spPr>
        <p:txBody>
          <a:bodyPr>
            <a:noAutofit/>
          </a:bodyPr>
          <a:lstStyle/>
          <a:p>
            <a:r>
              <a:rPr lang="en-US" sz="3600" dirty="0"/>
              <a:t>Policy Initiatives – Institution Building</a:t>
            </a:r>
            <a:endParaRPr lang="en-IN" sz="3600" dirty="0"/>
          </a:p>
        </p:txBody>
      </p:sp>
      <p:sp>
        <p:nvSpPr>
          <p:cNvPr id="3" name="Content Placeholder 2">
            <a:extLst>
              <a:ext uri="{FF2B5EF4-FFF2-40B4-BE49-F238E27FC236}">
                <a16:creationId xmlns:a16="http://schemas.microsoft.com/office/drawing/2014/main" id="{5001C40C-EBE0-4548-8E86-2B9554B5B1B7}"/>
              </a:ext>
            </a:extLst>
          </p:cNvPr>
          <p:cNvSpPr>
            <a:spLocks noGrp="1"/>
          </p:cNvSpPr>
          <p:nvPr>
            <p:ph idx="1"/>
          </p:nvPr>
        </p:nvSpPr>
        <p:spPr>
          <a:xfrm>
            <a:off x="533400" y="1276350"/>
            <a:ext cx="7543800" cy="3242310"/>
          </a:xfrm>
        </p:spPr>
        <p:txBody>
          <a:bodyPr>
            <a:normAutofit lnSpcReduction="10000"/>
          </a:bodyPr>
          <a:lstStyle/>
          <a:p>
            <a:r>
              <a:rPr lang="en-US" dirty="0">
                <a:solidFill>
                  <a:srgbClr val="333333"/>
                </a:solidFill>
                <a:latin typeface="Open Sans"/>
              </a:rPr>
              <a:t>District level – First </a:t>
            </a:r>
            <a:r>
              <a:rPr lang="en-US" b="1" i="1" dirty="0">
                <a:solidFill>
                  <a:srgbClr val="333333"/>
                </a:solidFill>
                <a:latin typeface="Open Sans"/>
              </a:rPr>
              <a:t>Bamboo Development Authority</a:t>
            </a:r>
            <a:r>
              <a:rPr lang="en-US" dirty="0">
                <a:solidFill>
                  <a:srgbClr val="333333"/>
                </a:solidFill>
                <a:latin typeface="Open Sans"/>
              </a:rPr>
              <a:t> of the country in MP</a:t>
            </a:r>
          </a:p>
          <a:p>
            <a:r>
              <a:rPr lang="en-US" dirty="0">
                <a:solidFill>
                  <a:srgbClr val="333333"/>
                </a:solidFill>
                <a:latin typeface="Open Sans"/>
              </a:rPr>
              <a:t>State level- Proposed State Bamboo Development Authority</a:t>
            </a:r>
          </a:p>
          <a:p>
            <a:r>
              <a:rPr lang="en-US" dirty="0">
                <a:solidFill>
                  <a:srgbClr val="333333"/>
                </a:solidFill>
                <a:latin typeface="Open Sans"/>
              </a:rPr>
              <a:t>Federal level- Proposed National Bamboo Development Authority</a:t>
            </a:r>
            <a:endParaRPr lang="en-IN" dirty="0"/>
          </a:p>
        </p:txBody>
      </p:sp>
      <p:sp>
        <p:nvSpPr>
          <p:cNvPr id="5" name="TextBox 4">
            <a:extLst>
              <a:ext uri="{FF2B5EF4-FFF2-40B4-BE49-F238E27FC236}">
                <a16:creationId xmlns:a16="http://schemas.microsoft.com/office/drawing/2014/main" id="{6DA6086C-5939-4AF3-92F6-E3D8A9C2FC0E}"/>
              </a:ext>
            </a:extLst>
          </p:cNvPr>
          <p:cNvSpPr txBox="1"/>
          <p:nvPr/>
        </p:nvSpPr>
        <p:spPr>
          <a:xfrm>
            <a:off x="685800" y="490863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400442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4"/>
          <p:cNvPicPr>
            <a:picLocks noChangeAspect="1" noChangeArrowheads="1"/>
          </p:cNvPicPr>
          <p:nvPr/>
        </p:nvPicPr>
        <p:blipFill>
          <a:blip r:embed="rId2" cstate="print"/>
          <a:srcRect/>
          <a:stretch>
            <a:fillRect/>
          </a:stretch>
        </p:blipFill>
        <p:spPr bwMode="auto">
          <a:xfrm>
            <a:off x="1143000" y="0"/>
            <a:ext cx="6858000" cy="5086350"/>
          </a:xfrm>
          <a:prstGeom prst="rect">
            <a:avLst/>
          </a:prstGeom>
          <a:noFill/>
          <a:ln w="9525">
            <a:noFill/>
            <a:miter lim="800000"/>
            <a:headEnd/>
            <a:tailEnd/>
          </a:ln>
        </p:spPr>
      </p:pic>
      <p:sp>
        <p:nvSpPr>
          <p:cNvPr id="2051" name="Text Box 9"/>
          <p:cNvSpPr txBox="1">
            <a:spLocks noChangeArrowheads="1"/>
          </p:cNvSpPr>
          <p:nvPr/>
        </p:nvSpPr>
        <p:spPr bwMode="auto">
          <a:xfrm>
            <a:off x="1066800" y="57150"/>
            <a:ext cx="6934200" cy="4985980"/>
          </a:xfrm>
          <a:prstGeom prst="rect">
            <a:avLst/>
          </a:prstGeom>
          <a:noFill/>
          <a:ln w="9525">
            <a:noFill/>
            <a:miter lim="800000"/>
            <a:headEnd/>
            <a:tailEnd/>
          </a:ln>
        </p:spPr>
        <p:txBody>
          <a:bodyPr wrap="square">
            <a:spAutoFit/>
          </a:bodyPr>
          <a:lstStyle/>
          <a:p>
            <a:pPr algn="ctr"/>
            <a:r>
              <a:rPr lang="en-US" sz="2700" b="1" dirty="0">
                <a:solidFill>
                  <a:schemeClr val="tx1">
                    <a:lumMod val="95000"/>
                  </a:schemeClr>
                </a:solidFill>
                <a:effectLst>
                  <a:outerShdw blurRad="38100" dist="38100" dir="2700000" algn="tl">
                    <a:srgbClr val="000000">
                      <a:alpha val="43137"/>
                    </a:srgbClr>
                  </a:outerShdw>
                </a:effectLst>
              </a:rPr>
              <a:t>Bamboo as a Change Agent for Better Country</a:t>
            </a:r>
          </a:p>
          <a:p>
            <a:pPr algn="ctr"/>
            <a:endParaRPr lang="en-US" sz="2700" b="1" dirty="0">
              <a:solidFill>
                <a:schemeClr val="tx1">
                  <a:lumMod val="95000"/>
                </a:schemeClr>
              </a:solidFill>
              <a:effectLst>
                <a:outerShdw blurRad="38100" dist="38100" dir="2700000" algn="tl">
                  <a:srgbClr val="000000">
                    <a:alpha val="43137"/>
                  </a:srgbClr>
                </a:outerShdw>
              </a:effectLst>
            </a:endParaRPr>
          </a:p>
          <a:p>
            <a:pPr algn="ctr"/>
            <a:endParaRPr lang="en-US" sz="2400" i="1" dirty="0">
              <a:solidFill>
                <a:schemeClr val="tx1">
                  <a:lumMod val="95000"/>
                </a:schemeClr>
              </a:solidFill>
              <a:effectLst>
                <a:outerShdw blurRad="38100" dist="38100" dir="2700000" algn="tl">
                  <a:srgbClr val="000000">
                    <a:alpha val="43137"/>
                  </a:srgbClr>
                </a:outerShdw>
              </a:effectLst>
            </a:endParaRPr>
          </a:p>
          <a:p>
            <a:pPr algn="ctr"/>
            <a:endParaRPr lang="en-US" sz="2400" i="1" dirty="0">
              <a:solidFill>
                <a:schemeClr val="tx1">
                  <a:lumMod val="95000"/>
                </a:schemeClr>
              </a:solidFill>
              <a:effectLst>
                <a:outerShdw blurRad="38100" dist="38100" dir="2700000" algn="tl">
                  <a:srgbClr val="000000">
                    <a:alpha val="43137"/>
                  </a:srgbClr>
                </a:outerShdw>
              </a:effectLst>
            </a:endParaRPr>
          </a:p>
          <a:p>
            <a:pPr algn="ctr"/>
            <a:endParaRPr lang="en-US" sz="2700" dirty="0">
              <a:solidFill>
                <a:schemeClr val="tx1">
                  <a:lumMod val="95000"/>
                </a:schemeClr>
              </a:solidFill>
              <a:effectLst>
                <a:outerShdw blurRad="38100" dist="38100" dir="2700000" algn="tl">
                  <a:srgbClr val="000000">
                    <a:alpha val="43137"/>
                  </a:srgbClr>
                </a:outerShdw>
              </a:effectLst>
            </a:endParaRPr>
          </a:p>
          <a:p>
            <a:pPr algn="ctr"/>
            <a:endParaRPr lang="en-US" sz="2700" dirty="0">
              <a:solidFill>
                <a:schemeClr val="tx1">
                  <a:lumMod val="95000"/>
                </a:schemeClr>
              </a:solidFill>
              <a:effectLst>
                <a:outerShdw blurRad="38100" dist="38100" dir="2700000" algn="tl">
                  <a:srgbClr val="000000">
                    <a:alpha val="43137"/>
                  </a:srgbClr>
                </a:outerShdw>
              </a:effectLst>
            </a:endParaRPr>
          </a:p>
          <a:p>
            <a:pPr algn="ctr"/>
            <a:endParaRPr lang="en-US" sz="2700" dirty="0">
              <a:solidFill>
                <a:schemeClr val="tx1">
                  <a:lumMod val="95000"/>
                </a:schemeClr>
              </a:solidFill>
              <a:effectLst>
                <a:outerShdw blurRad="38100" dist="38100" dir="2700000" algn="tl">
                  <a:srgbClr val="000000">
                    <a:alpha val="43137"/>
                  </a:srgbClr>
                </a:outerShdw>
              </a:effectLst>
            </a:endParaRPr>
          </a:p>
          <a:p>
            <a:pPr algn="ctr"/>
            <a:endParaRPr lang="en-US" sz="2700" dirty="0">
              <a:solidFill>
                <a:schemeClr val="tx1">
                  <a:lumMod val="95000"/>
                </a:schemeClr>
              </a:solidFill>
              <a:effectLst>
                <a:outerShdw blurRad="38100" dist="38100" dir="2700000" algn="tl">
                  <a:srgbClr val="000000">
                    <a:alpha val="43137"/>
                  </a:srgbClr>
                </a:outerShdw>
              </a:effectLst>
            </a:endParaRPr>
          </a:p>
          <a:p>
            <a:pPr algn="ctr"/>
            <a:endParaRPr lang="en-US" sz="2700" dirty="0">
              <a:solidFill>
                <a:schemeClr val="tx1">
                  <a:lumMod val="95000"/>
                </a:schemeClr>
              </a:solidFill>
              <a:effectLst>
                <a:outerShdw blurRad="38100" dist="38100" dir="2700000" algn="tl">
                  <a:srgbClr val="000000">
                    <a:alpha val="43137"/>
                  </a:srgbClr>
                </a:outerShdw>
              </a:effectLst>
            </a:endParaRPr>
          </a:p>
          <a:p>
            <a:pPr algn="ctr"/>
            <a:endParaRPr lang="en-US" sz="2700" dirty="0">
              <a:solidFill>
                <a:schemeClr val="tx1">
                  <a:lumMod val="95000"/>
                </a:schemeClr>
              </a:solidFill>
              <a:effectLst>
                <a:outerShdw blurRad="38100" dist="38100" dir="2700000" algn="tl">
                  <a:srgbClr val="000000">
                    <a:alpha val="43137"/>
                  </a:srgbClr>
                </a:outerShdw>
              </a:effectLst>
            </a:endParaRPr>
          </a:p>
          <a:p>
            <a:pPr algn="ctr"/>
            <a:r>
              <a:rPr lang="en-US" sz="2700" dirty="0">
                <a:solidFill>
                  <a:schemeClr val="tx1">
                    <a:lumMod val="95000"/>
                  </a:schemeClr>
                </a:solidFill>
                <a:effectLst>
                  <a:outerShdw blurRad="38100" dist="38100" dir="2700000" algn="tl">
                    <a:srgbClr val="000000">
                      <a:alpha val="43137"/>
                    </a:srgbClr>
                  </a:outerShdw>
                </a:effectLst>
              </a:rPr>
              <a:t>LIVELIHOOD &amp; ENTREPRENEURSHIP OPPORTUNITIES</a:t>
            </a:r>
            <a:endParaRPr lang="en-US" sz="2400" i="1" dirty="0">
              <a:solidFill>
                <a:schemeClr val="tx1">
                  <a:lumMod val="95000"/>
                </a:schemeClr>
              </a:solidFill>
              <a:effectLst>
                <a:outerShdw blurRad="38100" dist="38100" dir="2700000" algn="tl">
                  <a:srgbClr val="000000">
                    <a:alpha val="43137"/>
                  </a:srgbClr>
                </a:outerShdw>
              </a:effectLst>
            </a:endParaRPr>
          </a:p>
        </p:txBody>
      </p:sp>
      <p:graphicFrame>
        <p:nvGraphicFramePr>
          <p:cNvPr id="4" name="Content Placeholder 3">
            <a:extLst>
              <a:ext uri="{FF2B5EF4-FFF2-40B4-BE49-F238E27FC236}">
                <a16:creationId xmlns:a16="http://schemas.microsoft.com/office/drawing/2014/main" id="{310862C1-2999-488E-80AF-5BB94024C177}"/>
              </a:ext>
            </a:extLst>
          </p:cNvPr>
          <p:cNvGraphicFramePr>
            <a:graphicFrameLocks/>
          </p:cNvGraphicFramePr>
          <p:nvPr>
            <p:extLst>
              <p:ext uri="{D42A27DB-BD31-4B8C-83A1-F6EECF244321}">
                <p14:modId xmlns:p14="http://schemas.microsoft.com/office/powerpoint/2010/main" val="1640235715"/>
              </p:ext>
            </p:extLst>
          </p:nvPr>
        </p:nvGraphicFramePr>
        <p:xfrm>
          <a:off x="2057400" y="666750"/>
          <a:ext cx="49530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lstStyle/>
          <a:p>
            <a:pPr lvl="0" algn="ctr"/>
            <a:r>
              <a:rPr lang="en-US" sz="2400" dirty="0"/>
              <a:t>Bamboo leaves as fodder</a:t>
            </a:r>
          </a:p>
        </p:txBody>
      </p:sp>
      <p:sp>
        <p:nvSpPr>
          <p:cNvPr id="4" name="Text Placeholder 3"/>
          <p:cNvSpPr>
            <a:spLocks noGrp="1"/>
          </p:cNvSpPr>
          <p:nvPr>
            <p:ph type="body" idx="1"/>
          </p:nvPr>
        </p:nvSpPr>
        <p:spPr/>
        <p:txBody>
          <a:bodyPr>
            <a:normAutofit fontScale="92500"/>
          </a:bodyPr>
          <a:lstStyle/>
          <a:p>
            <a:pPr algn="ctr"/>
            <a:r>
              <a:rPr lang="en-US" b="0" dirty="0"/>
              <a:t>Goats making a beeline for bamboo fodder</a:t>
            </a:r>
          </a:p>
        </p:txBody>
      </p:sp>
      <p:pic>
        <p:nvPicPr>
          <p:cNvPr id="7" name="Picture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5" name="Text Placeholder 4"/>
          <p:cNvSpPr>
            <a:spLocks noGrp="1"/>
          </p:cNvSpPr>
          <p:nvPr>
            <p:ph type="body" sz="quarter" idx="3"/>
          </p:nvPr>
        </p:nvSpPr>
        <p:spPr/>
        <p:txBody>
          <a:bodyPr>
            <a:normAutofit fontScale="92500"/>
          </a:bodyPr>
          <a:lstStyle/>
          <a:p>
            <a:pPr algn="ctr"/>
            <a:r>
              <a:rPr lang="en-US" b="0" dirty="0"/>
              <a:t>Sheep preferentially eating bamboo leaves</a:t>
            </a:r>
          </a:p>
        </p:txBody>
      </p:sp>
      <p:pic>
        <p:nvPicPr>
          <p:cNvPr id="8" name="Picture Placeholder 6"/>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2" name="TextBox 1">
            <a:extLst>
              <a:ext uri="{FF2B5EF4-FFF2-40B4-BE49-F238E27FC236}">
                <a16:creationId xmlns:a16="http://schemas.microsoft.com/office/drawing/2014/main" id="{17AC07EA-2CF2-444A-ADB5-4FC24910622F}"/>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1327038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4"/>
          <p:cNvPicPr>
            <a:picLocks noChangeAspect="1" noChangeArrowheads="1"/>
          </p:cNvPicPr>
          <p:nvPr/>
        </p:nvPicPr>
        <p:blipFill>
          <a:blip r:embed="rId3" cstate="print"/>
          <a:srcRect/>
          <a:stretch>
            <a:fillRect/>
          </a:stretch>
        </p:blipFill>
        <p:spPr bwMode="auto">
          <a:xfrm>
            <a:off x="0" y="0"/>
            <a:ext cx="9144000" cy="5200650"/>
          </a:xfrm>
          <a:prstGeom prst="rect">
            <a:avLst/>
          </a:prstGeom>
          <a:noFill/>
          <a:ln w="9525">
            <a:noFill/>
            <a:miter lim="800000"/>
            <a:headEnd/>
            <a:tailEnd/>
          </a:ln>
        </p:spPr>
      </p:pic>
      <p:sp>
        <p:nvSpPr>
          <p:cNvPr id="2051" name="Text Box 9"/>
          <p:cNvSpPr txBox="1">
            <a:spLocks noChangeArrowheads="1"/>
          </p:cNvSpPr>
          <p:nvPr/>
        </p:nvSpPr>
        <p:spPr bwMode="auto">
          <a:xfrm>
            <a:off x="853440" y="-79236"/>
            <a:ext cx="7620000" cy="707886"/>
          </a:xfrm>
          <a:prstGeom prst="rect">
            <a:avLst/>
          </a:prstGeom>
          <a:noFill/>
          <a:ln w="9525">
            <a:noFill/>
            <a:miter lim="800000"/>
            <a:headEnd/>
            <a:tailEnd/>
          </a:ln>
        </p:spPr>
        <p:txBody>
          <a:bodyPr wrap="square">
            <a:spAutoFit/>
          </a:bodyPr>
          <a:lstStyle/>
          <a:p>
            <a:pPr algn="ctr"/>
            <a:r>
              <a:rPr lang="en-US" sz="4000" dirty="0">
                <a:effectLst>
                  <a:outerShdw blurRad="38100" dist="38100" dir="2700000" algn="tl">
                    <a:srgbClr val="000000">
                      <a:alpha val="43137"/>
                    </a:srgbClr>
                  </a:outerShdw>
                </a:effectLst>
              </a:rPr>
              <a:t>Bamboo – The versatile wonder</a:t>
            </a:r>
          </a:p>
        </p:txBody>
      </p:sp>
      <p:sp>
        <p:nvSpPr>
          <p:cNvPr id="10" name="TextBox 9"/>
          <p:cNvSpPr txBox="1"/>
          <p:nvPr/>
        </p:nvSpPr>
        <p:spPr>
          <a:xfrm>
            <a:off x="1981200" y="659130"/>
            <a:ext cx="5257800" cy="461665"/>
          </a:xfrm>
          <a:prstGeom prst="rect">
            <a:avLst/>
          </a:prstGeom>
          <a:noFill/>
        </p:spPr>
        <p:txBody>
          <a:bodyPr wrap="square" rtlCol="0">
            <a:spAutoFit/>
          </a:bodyPr>
          <a:lstStyle/>
          <a:p>
            <a:pPr algn="ctr"/>
            <a:r>
              <a:rPr lang="en-IN" sz="2400" dirty="0"/>
              <a:t>One product for three basic human needs</a:t>
            </a:r>
          </a:p>
        </p:txBody>
      </p:sp>
      <p:pic>
        <p:nvPicPr>
          <p:cNvPr id="12" name="Picture 5" descr="PRECISION FARMING IN BAMBOON - Dr BARATHI GROWMORE BIOTECH e"/>
          <p:cNvPicPr>
            <a:picLocks noChangeAspect="1" noChangeArrowheads="1"/>
          </p:cNvPicPr>
          <p:nvPr/>
        </p:nvPicPr>
        <p:blipFill>
          <a:blip r:embed="rId4"/>
          <a:srcRect/>
          <a:stretch>
            <a:fillRect/>
          </a:stretch>
        </p:blipFill>
        <p:spPr bwMode="auto">
          <a:xfrm>
            <a:off x="381000" y="1257300"/>
            <a:ext cx="3733800" cy="1771650"/>
          </a:xfrm>
          <a:prstGeom prst="rect">
            <a:avLst/>
          </a:prstGeom>
          <a:noFill/>
          <a:ln w="9525">
            <a:noFill/>
            <a:miter lim="800000"/>
            <a:headEnd/>
            <a:tailEnd/>
          </a:ln>
        </p:spPr>
      </p:pic>
      <p:pic>
        <p:nvPicPr>
          <p:cNvPr id="13" name="Picture 5" descr="PRECISION FARMING IN BAMBOON - Dr BARATHI GROWMORE BIOTECH e"/>
          <p:cNvPicPr>
            <a:picLocks noChangeAspect="1" noChangeArrowheads="1"/>
          </p:cNvPicPr>
          <p:nvPr/>
        </p:nvPicPr>
        <p:blipFill>
          <a:blip r:embed="rId5"/>
          <a:srcRect/>
          <a:stretch>
            <a:fillRect/>
          </a:stretch>
        </p:blipFill>
        <p:spPr bwMode="auto">
          <a:xfrm>
            <a:off x="2590800" y="3086100"/>
            <a:ext cx="4343400" cy="1771650"/>
          </a:xfrm>
          <a:prstGeom prst="rect">
            <a:avLst/>
          </a:prstGeom>
          <a:noFill/>
          <a:ln w="9525">
            <a:noFill/>
            <a:miter lim="800000"/>
            <a:headEnd/>
            <a:tailEnd/>
          </a:ln>
        </p:spPr>
      </p:pic>
      <p:pic>
        <p:nvPicPr>
          <p:cNvPr id="14" name="Picture 2"/>
          <p:cNvPicPr>
            <a:picLocks noChangeAspect="1" noChangeArrowheads="1"/>
          </p:cNvPicPr>
          <p:nvPr/>
        </p:nvPicPr>
        <p:blipFill>
          <a:blip r:embed="rId6"/>
          <a:srcRect/>
          <a:stretch>
            <a:fillRect/>
          </a:stretch>
        </p:blipFill>
        <p:spPr bwMode="auto">
          <a:xfrm>
            <a:off x="4648200" y="1257300"/>
            <a:ext cx="3962400" cy="1771650"/>
          </a:xfrm>
          <a:prstGeom prst="rect">
            <a:avLst/>
          </a:prstGeom>
          <a:noFill/>
          <a:ln w="9525">
            <a:noFill/>
            <a:miter lim="800000"/>
            <a:headEnd/>
            <a:tailEnd/>
          </a:ln>
        </p:spPr>
      </p:pic>
      <p:sp>
        <p:nvSpPr>
          <p:cNvPr id="15" name="TextBox 14"/>
          <p:cNvSpPr txBox="1"/>
          <p:nvPr/>
        </p:nvSpPr>
        <p:spPr>
          <a:xfrm>
            <a:off x="381000" y="1332070"/>
            <a:ext cx="838200" cy="461665"/>
          </a:xfrm>
          <a:prstGeom prst="rect">
            <a:avLst/>
          </a:prstGeom>
          <a:noFill/>
        </p:spPr>
        <p:txBody>
          <a:bodyPr wrap="square" rtlCol="0">
            <a:spAutoFit/>
          </a:bodyPr>
          <a:lstStyle/>
          <a:p>
            <a:r>
              <a:rPr lang="en-US" sz="2400" b="1" dirty="0">
                <a:solidFill>
                  <a:srgbClr val="00B050"/>
                </a:solidFill>
              </a:rPr>
              <a:t>Food</a:t>
            </a:r>
            <a:r>
              <a:rPr lang="hi-IN" sz="2400" b="1" dirty="0">
                <a:solidFill>
                  <a:srgbClr val="00B050"/>
                </a:solidFill>
              </a:rPr>
              <a:t> </a:t>
            </a:r>
            <a:endParaRPr lang="en-IN" sz="2400" b="1" dirty="0">
              <a:solidFill>
                <a:srgbClr val="00B050"/>
              </a:solidFill>
            </a:endParaRPr>
          </a:p>
        </p:txBody>
      </p:sp>
      <p:sp>
        <p:nvSpPr>
          <p:cNvPr id="16" name="TextBox 15"/>
          <p:cNvSpPr txBox="1"/>
          <p:nvPr/>
        </p:nvSpPr>
        <p:spPr>
          <a:xfrm>
            <a:off x="7391400" y="1257300"/>
            <a:ext cx="1028700" cy="461665"/>
          </a:xfrm>
          <a:prstGeom prst="rect">
            <a:avLst/>
          </a:prstGeom>
          <a:noFill/>
        </p:spPr>
        <p:txBody>
          <a:bodyPr wrap="square" rtlCol="0">
            <a:spAutoFit/>
          </a:bodyPr>
          <a:lstStyle/>
          <a:p>
            <a:r>
              <a:rPr lang="en-US" sz="2400" b="1" dirty="0">
                <a:solidFill>
                  <a:srgbClr val="00B050"/>
                </a:solidFill>
              </a:rPr>
              <a:t>Clothe</a:t>
            </a:r>
            <a:r>
              <a:rPr lang="hi-IN" sz="2400" b="1" dirty="0">
                <a:solidFill>
                  <a:srgbClr val="00B050"/>
                </a:solidFill>
              </a:rPr>
              <a:t> </a:t>
            </a:r>
            <a:endParaRPr lang="en-IN" sz="2400" b="1" dirty="0">
              <a:solidFill>
                <a:srgbClr val="00B050"/>
              </a:solidFill>
            </a:endParaRPr>
          </a:p>
        </p:txBody>
      </p:sp>
      <p:sp>
        <p:nvSpPr>
          <p:cNvPr id="17" name="TextBox 16"/>
          <p:cNvSpPr txBox="1"/>
          <p:nvPr/>
        </p:nvSpPr>
        <p:spPr>
          <a:xfrm>
            <a:off x="5181600" y="3086100"/>
            <a:ext cx="1066800" cy="461665"/>
          </a:xfrm>
          <a:prstGeom prst="rect">
            <a:avLst/>
          </a:prstGeom>
          <a:noFill/>
        </p:spPr>
        <p:txBody>
          <a:bodyPr wrap="square" rtlCol="0">
            <a:spAutoFit/>
          </a:bodyPr>
          <a:lstStyle/>
          <a:p>
            <a:r>
              <a:rPr lang="en-US" sz="2400" b="1" dirty="0">
                <a:solidFill>
                  <a:srgbClr val="00B050"/>
                </a:solidFill>
              </a:rPr>
              <a:t>Shelter</a:t>
            </a:r>
            <a:endParaRPr lang="en-IN" sz="2400" b="1" dirty="0">
              <a:solidFill>
                <a:srgbClr val="00B05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700" dirty="0"/>
              <a:t>Donkeys are given bamboo leaves (Ethiopia)</a:t>
            </a:r>
          </a:p>
        </p:txBody>
      </p:sp>
      <p:sp>
        <p:nvSpPr>
          <p:cNvPr id="6" name="Text Placeholder 5"/>
          <p:cNvSpPr>
            <a:spLocks noGrp="1"/>
          </p:cNvSpPr>
          <p:nvPr>
            <p:ph type="body" idx="1"/>
          </p:nvPr>
        </p:nvSpPr>
        <p:spPr>
          <a:xfrm>
            <a:off x="152400" y="1151335"/>
            <a:ext cx="4421188" cy="479822"/>
          </a:xfrm>
        </p:spPr>
        <p:txBody>
          <a:bodyPr>
            <a:normAutofit fontScale="85000" lnSpcReduction="10000"/>
          </a:bodyPr>
          <a:lstStyle/>
          <a:p>
            <a:pPr algn="ctr"/>
            <a:r>
              <a:rPr lang="en-US" b="0" dirty="0"/>
              <a:t>Donkey eating bamboo leaves – commonly twice a day</a:t>
            </a:r>
          </a:p>
        </p:txBody>
      </p:sp>
      <p:pic>
        <p:nvPicPr>
          <p:cNvPr id="7" name="Picture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2" name="Text Placeholder 1"/>
          <p:cNvSpPr>
            <a:spLocks noGrp="1"/>
          </p:cNvSpPr>
          <p:nvPr>
            <p:ph type="body" sz="quarter" idx="3"/>
          </p:nvPr>
        </p:nvSpPr>
        <p:spPr/>
        <p:txBody>
          <a:bodyPr>
            <a:normAutofit fontScale="85000" lnSpcReduction="10000"/>
          </a:bodyPr>
          <a:lstStyle/>
          <a:p>
            <a:pPr algn="ctr"/>
            <a:r>
              <a:rPr lang="en-US" b="0" dirty="0"/>
              <a:t>Bamboo leaves are a commodity sold at markets</a:t>
            </a:r>
          </a:p>
        </p:txBody>
      </p:sp>
      <p:pic>
        <p:nvPicPr>
          <p:cNvPr id="8" name="Picture Placeholder 5"/>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3" name="TextBox 2">
            <a:extLst>
              <a:ext uri="{FF2B5EF4-FFF2-40B4-BE49-F238E27FC236}">
                <a16:creationId xmlns:a16="http://schemas.microsoft.com/office/drawing/2014/main" id="{D7B65222-7CF9-4BD0-B334-38EEFAA05A0E}"/>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1765738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sz="3000" dirty="0"/>
              <a:t>Bamboo leaves: feed for chicken</a:t>
            </a:r>
          </a:p>
        </p:txBody>
      </p:sp>
      <p:sp>
        <p:nvSpPr>
          <p:cNvPr id="2" name="Text Placeholder 1"/>
          <p:cNvSpPr>
            <a:spLocks noGrp="1"/>
          </p:cNvSpPr>
          <p:nvPr>
            <p:ph type="body" idx="1"/>
          </p:nvPr>
        </p:nvSpPr>
        <p:spPr>
          <a:xfrm>
            <a:off x="1485900" y="1291828"/>
            <a:ext cx="3030141" cy="289322"/>
          </a:xfrm>
        </p:spPr>
        <p:txBody>
          <a:bodyPr>
            <a:normAutofit fontScale="85000" lnSpcReduction="20000"/>
          </a:bodyPr>
          <a:lstStyle/>
          <a:p>
            <a:pPr algn="ctr"/>
            <a:r>
              <a:rPr lang="en-US" b="0" dirty="0"/>
              <a:t>Chicken love bamboo leaves</a:t>
            </a:r>
          </a:p>
        </p:txBody>
      </p:sp>
      <p:pic>
        <p:nvPicPr>
          <p:cNvPr id="6" name="Picture 2" descr="C:\Users\David Hunt\Downloads\DSC05292.JPG"/>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1427559" y="1631156"/>
            <a:ext cx="3030141" cy="2963466"/>
          </a:xfrm>
          <a:prstGeom prst="roundRect">
            <a:avLst/>
          </a:prstGeom>
          <a:noFill/>
          <a:effectLst>
            <a:outerShdw blurRad="177800" dist="127000" dir="5400000" algn="t" rotWithShape="0">
              <a:prstClr val="black">
                <a:alpha val="60000"/>
              </a:prstClr>
            </a:outerShdw>
          </a:effectLst>
        </p:spPr>
      </p:pic>
      <p:sp>
        <p:nvSpPr>
          <p:cNvPr id="3" name="Text Placeholder 2"/>
          <p:cNvSpPr>
            <a:spLocks noGrp="1"/>
          </p:cNvSpPr>
          <p:nvPr>
            <p:ph type="body" sz="quarter" idx="3"/>
          </p:nvPr>
        </p:nvSpPr>
        <p:spPr>
          <a:xfrm>
            <a:off x="4627961" y="1291828"/>
            <a:ext cx="3259931" cy="479822"/>
          </a:xfrm>
        </p:spPr>
        <p:txBody>
          <a:bodyPr>
            <a:normAutofit fontScale="85000" lnSpcReduction="20000"/>
          </a:bodyPr>
          <a:lstStyle/>
          <a:p>
            <a:pPr algn="ctr"/>
            <a:r>
              <a:rPr lang="en-US" b="0" dirty="0"/>
              <a:t>Organic chicken gain 70% weight with bamboo leaves</a:t>
            </a:r>
          </a:p>
        </p:txBody>
      </p:sp>
      <p:pic>
        <p:nvPicPr>
          <p:cNvPr id="9" name="Picture 2" descr="C:\Users\David Hunt\Dropbox\INBAR\Abra\David Hunt trip May 2011\Bambu Organic Natural Farm\CHICKEN WEIGHT edited.png"/>
          <p:cNvPicPr>
            <a:picLocks noGrp="1" noChangeAspect="1" noChangeArrowheads="1"/>
          </p:cNvPicPr>
          <p:nvPr>
            <p:ph sz="quarter" idx="4"/>
          </p:nvPr>
        </p:nvPicPr>
        <p:blipFill>
          <a:blip r:embed="rId3" cstate="screen">
            <a:extLst>
              <a:ext uri="{28A0092B-C50C-407E-A947-70E740481C1C}">
                <a14:useLocalDpi xmlns:a14="http://schemas.microsoft.com/office/drawing/2010/main"/>
              </a:ext>
            </a:extLst>
          </a:blip>
          <a:srcRect t="-24114" b="-24114"/>
          <a:stretch>
            <a:fillRect/>
          </a:stretch>
        </p:blipFill>
        <p:spPr bwMode="auto">
          <a:xfrm>
            <a:off x="4514851" y="1631156"/>
            <a:ext cx="3259931" cy="3186948"/>
          </a:xfrm>
          <a:prstGeom prst="rect">
            <a:avLst/>
          </a:prstGeom>
          <a:noFill/>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4ACE0174-5D03-44AC-B32F-310F7CF491F3}"/>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2197170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8110"/>
            <a:ext cx="6629400" cy="1005840"/>
          </a:xfrm>
        </p:spPr>
        <p:txBody>
          <a:bodyPr>
            <a:normAutofit/>
          </a:bodyPr>
          <a:lstStyle/>
          <a:p>
            <a:r>
              <a:rPr lang="en-US" b="1" dirty="0"/>
              <a:t>Processing based livelihoods</a:t>
            </a:r>
          </a:p>
        </p:txBody>
      </p:sp>
      <p:sp>
        <p:nvSpPr>
          <p:cNvPr id="3" name="Content Placeholder 2"/>
          <p:cNvSpPr>
            <a:spLocks noGrp="1"/>
          </p:cNvSpPr>
          <p:nvPr>
            <p:ph idx="1"/>
          </p:nvPr>
        </p:nvSpPr>
        <p:spPr>
          <a:xfrm>
            <a:off x="612648" y="1352550"/>
            <a:ext cx="7312152" cy="3242310"/>
          </a:xfrm>
        </p:spPr>
        <p:txBody>
          <a:bodyPr>
            <a:normAutofit fontScale="77500" lnSpcReduction="20000"/>
          </a:bodyPr>
          <a:lstStyle/>
          <a:p>
            <a:r>
              <a:rPr lang="en-US" dirty="0"/>
              <a:t>Bamboo commodities in quantity – input material for quality products!</a:t>
            </a:r>
          </a:p>
          <a:p>
            <a:pPr marL="0" indent="0">
              <a:buNone/>
            </a:pPr>
            <a:endParaRPr lang="en-US" dirty="0"/>
          </a:p>
          <a:p>
            <a:pPr lvl="1"/>
            <a:r>
              <a:rPr lang="en-US" dirty="0"/>
              <a:t>Treated and graded bamboo</a:t>
            </a:r>
          </a:p>
          <a:p>
            <a:pPr lvl="1"/>
            <a:r>
              <a:rPr lang="en-US" dirty="0"/>
              <a:t>Turned bamboo, squared bamboo</a:t>
            </a:r>
          </a:p>
          <a:p>
            <a:pPr lvl="1"/>
            <a:r>
              <a:rPr lang="en-US" dirty="0"/>
              <a:t>Square and round sticks for agarbatties, pencils, matchsticks</a:t>
            </a:r>
          </a:p>
          <a:p>
            <a:pPr lvl="1"/>
            <a:r>
              <a:rPr lang="en-US" dirty="0"/>
              <a:t>Slats for panel board</a:t>
            </a:r>
          </a:p>
          <a:p>
            <a:pPr lvl="1"/>
            <a:r>
              <a:rPr lang="en-US" dirty="0"/>
              <a:t>Slivers for interlaced (“woven”) products</a:t>
            </a:r>
          </a:p>
          <a:p>
            <a:pPr lvl="1"/>
            <a:r>
              <a:rPr lang="en-US" dirty="0"/>
              <a:t>Crushed bamboo and wafers for bamboo for panels</a:t>
            </a:r>
          </a:p>
        </p:txBody>
      </p:sp>
      <p:sp>
        <p:nvSpPr>
          <p:cNvPr id="5" name="TextBox 4">
            <a:extLst>
              <a:ext uri="{FF2B5EF4-FFF2-40B4-BE49-F238E27FC236}">
                <a16:creationId xmlns:a16="http://schemas.microsoft.com/office/drawing/2014/main" id="{DE0DF686-B138-4819-8720-74C98DA383BE}"/>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374768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1800" dirty="0"/>
              <a:t>Flattening of bamboo &gt; bamboo planks</a:t>
            </a:r>
          </a:p>
        </p:txBody>
      </p:sp>
      <p:pic>
        <p:nvPicPr>
          <p:cNvPr id="5" name="Picture 3" descr="bamboo flattening 1 007"/>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a:stretch/>
        </p:blipFill>
        <p:spPr>
          <a:noFill/>
        </p:spPr>
      </p:pic>
      <p:sp>
        <p:nvSpPr>
          <p:cNvPr id="3" name="TextBox 2">
            <a:extLst>
              <a:ext uri="{FF2B5EF4-FFF2-40B4-BE49-F238E27FC236}">
                <a16:creationId xmlns:a16="http://schemas.microsoft.com/office/drawing/2014/main" id="{6B874196-A002-4589-9246-40A8A8B9A181}"/>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2089886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18110"/>
            <a:ext cx="5943600" cy="916633"/>
          </a:xfrm>
        </p:spPr>
        <p:txBody>
          <a:bodyPr/>
          <a:lstStyle/>
          <a:p>
            <a:r>
              <a:rPr lang="en-US" b="1" dirty="0"/>
              <a:t>Market based livelihoods</a:t>
            </a:r>
          </a:p>
        </p:txBody>
      </p:sp>
      <p:sp>
        <p:nvSpPr>
          <p:cNvPr id="3" name="Content Placeholder 2"/>
          <p:cNvSpPr>
            <a:spLocks noGrp="1"/>
          </p:cNvSpPr>
          <p:nvPr>
            <p:ph idx="1"/>
          </p:nvPr>
        </p:nvSpPr>
        <p:spPr/>
        <p:txBody>
          <a:bodyPr>
            <a:normAutofit fontScale="92500" lnSpcReduction="20000"/>
          </a:bodyPr>
          <a:lstStyle/>
          <a:p>
            <a:r>
              <a:rPr lang="en-US" dirty="0"/>
              <a:t>The more we </a:t>
            </a:r>
            <a:r>
              <a:rPr lang="en-US" b="1" dirty="0"/>
              <a:t>mainstream bamboo as a material</a:t>
            </a:r>
            <a:r>
              <a:rPr lang="en-US" dirty="0"/>
              <a:t>, the less would be the effort in greening the economy. That would also avoid deforestation. </a:t>
            </a:r>
            <a:endParaRPr lang="en-IN" dirty="0"/>
          </a:p>
          <a:p>
            <a:r>
              <a:rPr lang="en-US" dirty="0"/>
              <a:t>Institutional markets, school furniture, school buildings, IAY housing, and others</a:t>
            </a:r>
          </a:p>
          <a:p>
            <a:r>
              <a:rPr lang="en-US" dirty="0"/>
              <a:t>Bamboo </a:t>
            </a:r>
            <a:r>
              <a:rPr lang="en-US" b="1" dirty="0"/>
              <a:t>construction</a:t>
            </a:r>
            <a:r>
              <a:rPr lang="en-US" dirty="0"/>
              <a:t> creates </a:t>
            </a:r>
            <a:r>
              <a:rPr lang="en-US" b="1" dirty="0"/>
              <a:t>90.9%</a:t>
            </a:r>
            <a:r>
              <a:rPr lang="en-US" dirty="0"/>
              <a:t> rural jobs and </a:t>
            </a:r>
            <a:r>
              <a:rPr lang="en-US" b="1" dirty="0"/>
              <a:t>9.1% </a:t>
            </a:r>
            <a:r>
              <a:rPr lang="en-US" dirty="0"/>
              <a:t>urban jobs! This compares well with the </a:t>
            </a:r>
            <a:r>
              <a:rPr lang="en-US" b="1" dirty="0"/>
              <a:t>crafts</a:t>
            </a:r>
            <a:r>
              <a:rPr lang="en-US" dirty="0"/>
              <a:t> sector, where </a:t>
            </a:r>
            <a:r>
              <a:rPr lang="en-US" b="1" dirty="0"/>
              <a:t>93.5%</a:t>
            </a:r>
            <a:r>
              <a:rPr lang="en-US" dirty="0"/>
              <a:t> rural and </a:t>
            </a:r>
            <a:r>
              <a:rPr lang="en-US" b="1" dirty="0"/>
              <a:t>6.5%</a:t>
            </a:r>
            <a:r>
              <a:rPr lang="en-US" dirty="0"/>
              <a:t> urban jobs were created.</a:t>
            </a:r>
          </a:p>
        </p:txBody>
      </p:sp>
      <p:sp>
        <p:nvSpPr>
          <p:cNvPr id="5" name="TextBox 4">
            <a:extLst>
              <a:ext uri="{FF2B5EF4-FFF2-40B4-BE49-F238E27FC236}">
                <a16:creationId xmlns:a16="http://schemas.microsoft.com/office/drawing/2014/main" id="{166BEDAC-D62C-4A05-B4DF-9DB1C917A5A2}"/>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851527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209550"/>
            <a:ext cx="8686800" cy="838200"/>
          </a:xfrm>
        </p:spPr>
        <p:txBody>
          <a:bodyPr>
            <a:normAutofit fontScale="90000"/>
          </a:bodyPr>
          <a:lstStyle/>
          <a:p>
            <a:r>
              <a:rPr lang="en-US" sz="2100" b="1" dirty="0"/>
              <a:t>Panel production by rural communities</a:t>
            </a:r>
            <a:br>
              <a:rPr lang="en-US" sz="2100" b="1" dirty="0"/>
            </a:br>
            <a:r>
              <a:rPr lang="en-US" sz="2100" b="1" dirty="0"/>
              <a:t>1-2 square m/HH/day</a:t>
            </a:r>
            <a:br>
              <a:rPr lang="en-US" sz="2100" b="1" dirty="0"/>
            </a:br>
            <a:r>
              <a:rPr lang="en-US" sz="2100" dirty="0"/>
              <a:t>10,000 HH can produce 10,000 </a:t>
            </a:r>
            <a:r>
              <a:rPr lang="en-US" sz="2100" dirty="0" err="1"/>
              <a:t>sq</a:t>
            </a:r>
            <a:r>
              <a:rPr lang="en-US" sz="2100" dirty="0"/>
              <a:t> m/day, all above the poverty line!</a:t>
            </a:r>
            <a:endParaRPr lang="en-US" sz="1800" dirty="0"/>
          </a:p>
        </p:txBody>
      </p:sp>
      <p:pic>
        <p:nvPicPr>
          <p:cNvPr id="6" name="Picture 11" descr="The Output of the skill training of Bamboo Laminated School Furniture"/>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t="-24712" b="-24712"/>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descr="Clamping process"/>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t="-24712" b="-24712"/>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DB658093-BA56-45F8-9293-CBFC3C1646B6}"/>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256583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8110"/>
            <a:ext cx="6934200" cy="624840"/>
          </a:xfrm>
        </p:spPr>
        <p:txBody>
          <a:bodyPr>
            <a:noAutofit/>
          </a:bodyPr>
          <a:lstStyle/>
          <a:p>
            <a:r>
              <a:rPr lang="en-US" sz="2000" b="1" dirty="0"/>
              <a:t>A Complete School Equipped with Bamboo Desks in Gujarat</a:t>
            </a:r>
          </a:p>
        </p:txBody>
      </p:sp>
      <p:pic>
        <p:nvPicPr>
          <p:cNvPr id="4" name="Content Placeholder 3" descr="image004.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
        <p:nvSpPr>
          <p:cNvPr id="3" name="TextBox 2">
            <a:extLst>
              <a:ext uri="{FF2B5EF4-FFF2-40B4-BE49-F238E27FC236}">
                <a16:creationId xmlns:a16="http://schemas.microsoft.com/office/drawing/2014/main" id="{087E79B0-E107-4F73-B621-D2F5BF17F275}"/>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804570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Bamboo Packaging</a:t>
            </a:r>
          </a:p>
        </p:txBody>
      </p:sp>
      <p:pic>
        <p:nvPicPr>
          <p:cNvPr id="43010" name="Picture 3" descr="Konkan 021"/>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noFill/>
        </p:spPr>
      </p:pic>
      <p:pic>
        <p:nvPicPr>
          <p:cNvPr id="43015" name="Picture 2" descr="Mongo Packinging  Box - Made from Bamboo"/>
          <p:cNvPicPr>
            <a:picLocks noGrp="1" noChangeAspect="1" noChangeArrowheads="1"/>
          </p:cNvPicPr>
          <p:nvPr>
            <p:ph sz="half" idx="2"/>
          </p:nvPr>
        </p:nvPicPr>
        <p:blipFill>
          <a:blip r:embed="rId4" cstate="screen">
            <a:lum bright="10000"/>
            <a:extLst>
              <a:ext uri="{28A0092B-C50C-407E-A947-70E740481C1C}">
                <a14:useLocalDpi xmlns:a14="http://schemas.microsoft.com/office/drawing/2010/main"/>
              </a:ext>
            </a:extLst>
          </a:blip>
          <a:srcRect/>
          <a:stretch>
            <a:fillRect/>
          </a:stretch>
        </p:blipFill>
        <p:spPr>
          <a:noFill/>
        </p:spPr>
      </p:pic>
      <p:sp>
        <p:nvSpPr>
          <p:cNvPr id="43011" name="Line 7"/>
          <p:cNvSpPr>
            <a:spLocks noChangeShapeType="1"/>
          </p:cNvSpPr>
          <p:nvPr/>
        </p:nvSpPr>
        <p:spPr bwMode="auto">
          <a:xfrm flipV="1">
            <a:off x="1547812" y="4752975"/>
            <a:ext cx="5778104" cy="0"/>
          </a:xfrm>
          <a:prstGeom prst="line">
            <a:avLst/>
          </a:prstGeom>
          <a:noFill/>
          <a:ln w="3175">
            <a:solidFill>
              <a:schemeClr val="bg1"/>
            </a:solidFill>
            <a:round/>
            <a:headEnd/>
            <a:tailEnd/>
          </a:ln>
        </p:spPr>
        <p:txBody>
          <a:bodyPr/>
          <a:lstStyle/>
          <a:p>
            <a:endParaRPr lang="en-US" sz="1350"/>
          </a:p>
        </p:txBody>
      </p:sp>
      <p:sp>
        <p:nvSpPr>
          <p:cNvPr id="43012" name="Text Box 4"/>
          <p:cNvSpPr txBox="1">
            <a:spLocks noChangeArrowheads="1"/>
          </p:cNvSpPr>
          <p:nvPr/>
        </p:nvSpPr>
        <p:spPr bwMode="auto">
          <a:xfrm>
            <a:off x="2970611" y="122439"/>
            <a:ext cx="4861322" cy="323165"/>
          </a:xfrm>
          <a:prstGeom prst="rect">
            <a:avLst/>
          </a:prstGeom>
          <a:noFill/>
          <a:ln w="9525">
            <a:noFill/>
            <a:miter lim="800000"/>
            <a:headEnd/>
            <a:tailEnd/>
          </a:ln>
        </p:spPr>
        <p:txBody>
          <a:bodyPr>
            <a:spAutoFit/>
          </a:bodyPr>
          <a:lstStyle/>
          <a:p>
            <a:pPr algn="r">
              <a:spcBef>
                <a:spcPct val="50000"/>
              </a:spcBef>
            </a:pPr>
            <a:r>
              <a:rPr lang="en-US" sz="1500" b="1" i="1" dirty="0">
                <a:solidFill>
                  <a:schemeClr val="bg1"/>
                </a:solidFill>
              </a:rPr>
              <a:t>Livelihood and Economic Development </a:t>
            </a:r>
            <a:r>
              <a:rPr lang="en-US" sz="1500" b="1" i="1" dirty="0">
                <a:solidFill>
                  <a:schemeClr val="bg1"/>
                </a:solidFill>
                <a:latin typeface="Futura Lt" pitchFamily="34" charset="0"/>
              </a:rPr>
              <a:t>Programme</a:t>
            </a:r>
          </a:p>
        </p:txBody>
      </p:sp>
      <p:sp>
        <p:nvSpPr>
          <p:cNvPr id="43013" name="Line 6"/>
          <p:cNvSpPr>
            <a:spLocks noChangeShapeType="1"/>
          </p:cNvSpPr>
          <p:nvPr/>
        </p:nvSpPr>
        <p:spPr bwMode="auto">
          <a:xfrm flipV="1">
            <a:off x="1893094" y="375047"/>
            <a:ext cx="5778104" cy="0"/>
          </a:xfrm>
          <a:prstGeom prst="line">
            <a:avLst/>
          </a:prstGeom>
          <a:noFill/>
          <a:ln w="3175">
            <a:solidFill>
              <a:schemeClr val="bg1"/>
            </a:solidFill>
            <a:round/>
            <a:headEnd/>
            <a:tailEnd/>
          </a:ln>
        </p:spPr>
        <p:txBody>
          <a:bodyPr/>
          <a:lstStyle/>
          <a:p>
            <a:endParaRPr lang="en-US" sz="1350"/>
          </a:p>
        </p:txBody>
      </p:sp>
      <p:sp>
        <p:nvSpPr>
          <p:cNvPr id="43014" name="Text Box 6"/>
          <p:cNvSpPr txBox="1">
            <a:spLocks noChangeArrowheads="1"/>
          </p:cNvSpPr>
          <p:nvPr/>
        </p:nvSpPr>
        <p:spPr bwMode="auto">
          <a:xfrm>
            <a:off x="2857501" y="107157"/>
            <a:ext cx="4861322" cy="323165"/>
          </a:xfrm>
          <a:prstGeom prst="rect">
            <a:avLst/>
          </a:prstGeom>
          <a:noFill/>
          <a:ln w="9525">
            <a:noFill/>
            <a:miter lim="800000"/>
            <a:headEnd/>
            <a:tailEnd/>
          </a:ln>
        </p:spPr>
        <p:txBody>
          <a:bodyPr>
            <a:spAutoFit/>
          </a:bodyPr>
          <a:lstStyle/>
          <a:p>
            <a:pPr algn="r">
              <a:spcBef>
                <a:spcPct val="50000"/>
              </a:spcBef>
            </a:pPr>
            <a:r>
              <a:rPr lang="en-US" sz="1500" b="1" i="1">
                <a:solidFill>
                  <a:schemeClr val="bg1"/>
                </a:solidFill>
              </a:rPr>
              <a:t>Konkan – Bamboo School and General Furniture</a:t>
            </a:r>
          </a:p>
        </p:txBody>
      </p:sp>
      <p:sp>
        <p:nvSpPr>
          <p:cNvPr id="3" name="TextBox 2">
            <a:extLst>
              <a:ext uri="{FF2B5EF4-FFF2-40B4-BE49-F238E27FC236}">
                <a16:creationId xmlns:a16="http://schemas.microsoft.com/office/drawing/2014/main" id="{FD4022E8-6319-4C73-B1A6-8FF2DA56A6C7}"/>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186862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285750"/>
            <a:ext cx="2743200" cy="762000"/>
          </a:xfrm>
        </p:spPr>
        <p:txBody>
          <a:bodyPr>
            <a:normAutofit fontScale="90000"/>
          </a:bodyPr>
          <a:lstStyle/>
          <a:p>
            <a:pPr algn="ctr"/>
            <a:r>
              <a:rPr lang="en-US" dirty="0"/>
              <a:t>Bamboo Matchsticks</a:t>
            </a:r>
            <a:br>
              <a:rPr lang="en-US" dirty="0"/>
            </a:br>
            <a:r>
              <a:rPr lang="en-US" b="0" dirty="0"/>
              <a:t>(Made in India)</a:t>
            </a:r>
          </a:p>
        </p:txBody>
      </p:sp>
      <p:pic>
        <p:nvPicPr>
          <p:cNvPr id="8" name="Picture 4" descr="Matchsticks cover page"/>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a:stretch/>
        </p:blipFill>
        <p:spPr bwMode="auto">
          <a:xfrm>
            <a:off x="0" y="11386"/>
            <a:ext cx="3657600" cy="2743200"/>
          </a:xfrm>
          <a:prstGeom prst="rect">
            <a:avLst/>
          </a:prstGeom>
          <a:noFill/>
          <a:ln w="9525">
            <a:noFill/>
            <a:miter lim="800000"/>
            <a:headEnd/>
            <a:tailEnd/>
          </a:ln>
        </p:spPr>
      </p:pic>
      <p:pic>
        <p:nvPicPr>
          <p:cNvPr id="6" name="Picture 5" descr="F:\Bamboo - 2020\Photogallery-Bamboo\Cutlery-Bamboo.jpg"/>
          <p:cNvPicPr/>
          <p:nvPr/>
        </p:nvPicPr>
        <p:blipFill>
          <a:blip r:embed="rId3" cstate="print"/>
          <a:srcRect/>
          <a:stretch>
            <a:fillRect/>
          </a:stretch>
        </p:blipFill>
        <p:spPr bwMode="auto">
          <a:xfrm>
            <a:off x="5764530" y="2571750"/>
            <a:ext cx="3371850" cy="2628900"/>
          </a:xfrm>
          <a:prstGeom prst="rect">
            <a:avLst/>
          </a:prstGeom>
          <a:noFill/>
          <a:ln w="9525">
            <a:noFill/>
            <a:miter lim="800000"/>
            <a:headEnd/>
            <a:tailEnd/>
          </a:ln>
        </p:spPr>
      </p:pic>
      <p:sp>
        <p:nvSpPr>
          <p:cNvPr id="7" name="Title 1"/>
          <p:cNvSpPr txBox="1">
            <a:spLocks/>
          </p:cNvSpPr>
          <p:nvPr/>
        </p:nvSpPr>
        <p:spPr>
          <a:xfrm>
            <a:off x="6393180" y="1962150"/>
            <a:ext cx="2743200" cy="539354"/>
          </a:xfrm>
          <a:prstGeom prst="rect">
            <a:avLst/>
          </a:prstGeom>
        </p:spPr>
        <p:txBody>
          <a:bodyPr anchor="b"/>
          <a:lstStyle/>
          <a:p>
            <a:pPr algn="ctr" defTabSz="685800">
              <a:spcBef>
                <a:spcPct val="0"/>
              </a:spcBef>
              <a:defRPr/>
            </a:pPr>
            <a:r>
              <a:rPr lang="en-US" sz="1500" b="1" dirty="0">
                <a:latin typeface="+mj-lt"/>
                <a:ea typeface="+mj-ea"/>
                <a:cs typeface="+mj-cs"/>
              </a:rPr>
              <a:t>Cutlery in Aircraft</a:t>
            </a:r>
            <a:br>
              <a:rPr lang="en-US" sz="1500" b="1" dirty="0">
                <a:latin typeface="+mj-lt"/>
                <a:ea typeface="+mj-ea"/>
                <a:cs typeface="+mj-cs"/>
              </a:rPr>
            </a:br>
            <a:r>
              <a:rPr lang="en-US" sz="1500" b="1" dirty="0">
                <a:latin typeface="+mj-lt"/>
                <a:ea typeface="+mj-ea"/>
                <a:cs typeface="+mj-cs"/>
              </a:rPr>
              <a:t>(Made in India)</a:t>
            </a:r>
          </a:p>
        </p:txBody>
      </p:sp>
      <p:sp>
        <p:nvSpPr>
          <p:cNvPr id="3" name="TextBox 2">
            <a:extLst>
              <a:ext uri="{FF2B5EF4-FFF2-40B4-BE49-F238E27FC236}">
                <a16:creationId xmlns:a16="http://schemas.microsoft.com/office/drawing/2014/main" id="{D9828862-CD98-467F-80BF-C0C2613DF71F}"/>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2959008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Line 12"/>
          <p:cNvSpPr>
            <a:spLocks noChangeShapeType="1"/>
          </p:cNvSpPr>
          <p:nvPr/>
        </p:nvSpPr>
        <p:spPr bwMode="auto">
          <a:xfrm>
            <a:off x="3750469" y="4661297"/>
            <a:ext cx="2321719" cy="4763"/>
          </a:xfrm>
          <a:prstGeom prst="line">
            <a:avLst/>
          </a:prstGeom>
          <a:noFill/>
          <a:ln w="3175">
            <a:solidFill>
              <a:schemeClr val="bg1"/>
            </a:solidFill>
            <a:round/>
            <a:headEnd/>
            <a:tailEnd/>
          </a:ln>
        </p:spPr>
        <p:txBody>
          <a:bodyPr/>
          <a:lstStyle/>
          <a:p>
            <a:endParaRPr lang="en-US" sz="1350"/>
          </a:p>
        </p:txBody>
      </p:sp>
      <p:sp>
        <p:nvSpPr>
          <p:cNvPr id="2" name="Title 1"/>
          <p:cNvSpPr>
            <a:spLocks noGrp="1"/>
          </p:cNvSpPr>
          <p:nvPr>
            <p:ph type="title"/>
          </p:nvPr>
        </p:nvSpPr>
        <p:spPr/>
        <p:txBody>
          <a:bodyPr>
            <a:normAutofit fontScale="90000"/>
          </a:bodyPr>
          <a:lstStyle/>
          <a:p>
            <a:r>
              <a:rPr lang="en-US" dirty="0"/>
              <a:t>Bamboo Pencils</a:t>
            </a:r>
            <a:br>
              <a:rPr lang="en-US" dirty="0"/>
            </a:br>
            <a:r>
              <a:rPr lang="en-US" sz="2700" dirty="0"/>
              <a:t>(Made in India)</a:t>
            </a:r>
          </a:p>
        </p:txBody>
      </p:sp>
      <p:sp>
        <p:nvSpPr>
          <p:cNvPr id="4" name="Text Placeholder 3"/>
          <p:cNvSpPr>
            <a:spLocks noGrp="1"/>
          </p:cNvSpPr>
          <p:nvPr>
            <p:ph type="body" sz="quarter" idx="3"/>
          </p:nvPr>
        </p:nvSpPr>
        <p:spPr/>
        <p:txBody>
          <a:bodyPr/>
          <a:lstStyle/>
          <a:p>
            <a:pPr algn="ctr"/>
            <a:r>
              <a:rPr lang="en-US" dirty="0"/>
              <a:t>Bamboo pencils</a:t>
            </a:r>
          </a:p>
        </p:txBody>
      </p:sp>
      <p:pic>
        <p:nvPicPr>
          <p:cNvPr id="12" name="Picture 2"/>
          <p:cNvPicPr>
            <a:picLocks noGrp="1" noChangeAspect="1" noChangeArrowheads="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ln w="9525">
            <a:noFill/>
            <a:miter lim="800000"/>
            <a:headEnd/>
            <a:tailEnd/>
          </a:ln>
        </p:spPr>
      </p:pic>
      <p:pic>
        <p:nvPicPr>
          <p:cNvPr id="13" name="Picture 5" descr="Splitting cylinder into halves"/>
          <p:cNvPicPr>
            <a:picLocks noGrp="1" noChangeAspect="1" noChangeArrowheads="1"/>
          </p:cNvPicPr>
          <p:nvPr>
            <p:ph sz="half" idx="2"/>
          </p:nvPr>
        </p:nvPicPr>
        <p:blipFill>
          <a:blip r:embed="rId4" cstate="print"/>
          <a:srcRect t="13289" b="13289"/>
          <a:stretch>
            <a:fillRect/>
          </a:stretch>
        </p:blipFill>
        <p:spPr bwMode="auto">
          <a:xfrm>
            <a:off x="0" y="1276350"/>
            <a:ext cx="2001751" cy="1957704"/>
          </a:xfrm>
          <a:prstGeom prst="rect">
            <a:avLst/>
          </a:prstGeom>
          <a:noFill/>
          <a:ln w="9525">
            <a:noFill/>
            <a:miter lim="800000"/>
            <a:headEnd/>
            <a:tailEnd/>
          </a:ln>
        </p:spPr>
      </p:pic>
      <p:pic>
        <p:nvPicPr>
          <p:cNvPr id="15" name="Picture 8" descr="Ready double with slats"/>
          <p:cNvPicPr>
            <a:picLocks noChangeAspect="1" noChangeArrowheads="1"/>
          </p:cNvPicPr>
          <p:nvPr/>
        </p:nvPicPr>
        <p:blipFill>
          <a:blip r:embed="rId5" cstate="print"/>
          <a:srcRect/>
          <a:stretch>
            <a:fillRect/>
          </a:stretch>
        </p:blipFill>
        <p:spPr bwMode="auto">
          <a:xfrm>
            <a:off x="2001751" y="3234054"/>
            <a:ext cx="2189249" cy="1641936"/>
          </a:xfrm>
          <a:prstGeom prst="rect">
            <a:avLst/>
          </a:prstGeom>
          <a:noFill/>
          <a:ln w="9525">
            <a:noFill/>
            <a:miter lim="800000"/>
            <a:headEnd/>
            <a:tailEnd/>
          </a:ln>
        </p:spPr>
      </p:pic>
      <p:sp>
        <p:nvSpPr>
          <p:cNvPr id="5" name="TextBox 4">
            <a:extLst>
              <a:ext uri="{FF2B5EF4-FFF2-40B4-BE49-F238E27FC236}">
                <a16:creationId xmlns:a16="http://schemas.microsoft.com/office/drawing/2014/main" id="{537680B5-C1D9-4035-BDE6-6BC52F7CD56F}"/>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990150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83568" y="118110"/>
            <a:ext cx="3431232" cy="624840"/>
          </a:xfrm>
        </p:spPr>
        <p:txBody>
          <a:bodyPr>
            <a:noAutofit/>
          </a:bodyPr>
          <a:lstStyle/>
          <a:p>
            <a:r>
              <a:rPr lang="en-US" sz="2800" b="1" dirty="0"/>
              <a:t>VERSATILE BAMBOO</a:t>
            </a:r>
          </a:p>
        </p:txBody>
      </p:sp>
      <p:sp>
        <p:nvSpPr>
          <p:cNvPr id="10" name="Content Placeholder 9"/>
          <p:cNvSpPr>
            <a:spLocks noGrp="1"/>
          </p:cNvSpPr>
          <p:nvPr>
            <p:ph sz="quarter" idx="13"/>
          </p:nvPr>
        </p:nvSpPr>
        <p:spPr>
          <a:xfrm>
            <a:off x="251520" y="1325166"/>
            <a:ext cx="3888432" cy="3456384"/>
          </a:xfrm>
        </p:spPr>
        <p:txBody>
          <a:bodyPr>
            <a:normAutofit fontScale="92500" lnSpcReduction="10000"/>
          </a:bodyPr>
          <a:lstStyle/>
          <a:p>
            <a:pPr algn="just"/>
            <a:r>
              <a:rPr lang="en-US" dirty="0"/>
              <a:t>Bamboo serves the most ordinary as well as the most refined purposes</a:t>
            </a:r>
          </a:p>
          <a:p>
            <a:pPr algn="just"/>
            <a:r>
              <a:rPr lang="en-US" dirty="0"/>
              <a:t>Every part of bamboo has unique utility.</a:t>
            </a:r>
          </a:p>
          <a:p>
            <a:pPr algn="just"/>
            <a:r>
              <a:rPr lang="en-US" dirty="0"/>
              <a:t>Which makes it the most robust and versatile crop/raw material.</a:t>
            </a:r>
          </a:p>
          <a:p>
            <a:pPr algn="just">
              <a:buNone/>
            </a:pPr>
            <a:endParaRPr lang="en-US" dirty="0"/>
          </a:p>
        </p:txBody>
      </p:sp>
      <p:pic>
        <p:nvPicPr>
          <p:cNvPr id="16" name="Content Placeholder 8"/>
          <p:cNvPicPr>
            <a:picLocks/>
          </p:cNvPicPr>
          <p:nvPr/>
        </p:nvPicPr>
        <p:blipFill>
          <a:blip r:embed="rId3" cstate="print"/>
          <a:srcRect t="1333" b="2667"/>
          <a:stretch>
            <a:fillRect/>
          </a:stretch>
        </p:blipFill>
        <p:spPr>
          <a:xfrm>
            <a:off x="4223288" y="23246"/>
            <a:ext cx="4920712" cy="5120253"/>
          </a:xfrm>
          <a:prstGeom prst="rect">
            <a:avLst/>
          </a:prstGeom>
        </p:spPr>
      </p:pic>
    </p:spTree>
    <p:extLst>
      <p:ext uri="{BB962C8B-B14F-4D97-AF65-F5344CB8AC3E}">
        <p14:creationId xmlns:p14="http://schemas.microsoft.com/office/powerpoint/2010/main" val="4136885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400" dirty="0"/>
              <a:t>Handicrafts – baskets, mats</a:t>
            </a:r>
            <a:br>
              <a:rPr lang="en-IN" sz="2400" dirty="0"/>
            </a:br>
            <a:r>
              <a:rPr lang="en-US" sz="2400" b="1" dirty="0"/>
              <a:t>Quality &amp; Scale; Value in Volume</a:t>
            </a:r>
          </a:p>
        </p:txBody>
      </p:sp>
      <p:pic>
        <p:nvPicPr>
          <p:cNvPr id="9" name="Content Placeholder 8"/>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rcRect/>
          <a:stretch/>
        </p:blipFill>
        <p:spPr bwMode="auto">
          <a:prstGeom prst="rect">
            <a:avLst/>
          </a:prstGeom>
          <a:noFill/>
          <a:ln w="9525">
            <a:noFill/>
            <a:miter lim="800000"/>
            <a:headEnd/>
            <a:tailEnd/>
          </a:ln>
        </p:spPr>
      </p:pic>
      <p:pic>
        <p:nvPicPr>
          <p:cNvPr id="10" name="Picture 3" descr="Picture 3-5"/>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noFill/>
        </p:spPr>
      </p:pic>
      <p:sp>
        <p:nvSpPr>
          <p:cNvPr id="2" name="TextBox 1">
            <a:extLst>
              <a:ext uri="{FF2B5EF4-FFF2-40B4-BE49-F238E27FC236}">
                <a16:creationId xmlns:a16="http://schemas.microsoft.com/office/drawing/2014/main" id="{0B1BF8D3-42AA-4149-94B5-47C1DFEA617F}"/>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198029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61950"/>
            <a:ext cx="6214604" cy="4267200"/>
          </a:xfrm>
        </p:spPr>
        <p:txBody>
          <a:bodyPr>
            <a:noAutofit/>
          </a:bodyPr>
          <a:lstStyle/>
          <a:p>
            <a:r>
              <a:rPr lang="en-GB" sz="2400" b="1" dirty="0"/>
              <a:t>Renewable Energy Rural Livelihoods</a:t>
            </a:r>
            <a:br>
              <a:rPr lang="en-GB" sz="2400" dirty="0"/>
            </a:br>
            <a:br>
              <a:rPr lang="en-GB" sz="2400" dirty="0"/>
            </a:br>
            <a:r>
              <a:rPr lang="en-GB" sz="2400" dirty="0"/>
              <a:t>Food crops are perishable and susceptible to weather</a:t>
            </a:r>
            <a:br>
              <a:rPr lang="en-GB" sz="2400" dirty="0"/>
            </a:br>
            <a:br>
              <a:rPr lang="en-GB" sz="2400" dirty="0"/>
            </a:br>
            <a:r>
              <a:rPr lang="en-GB" sz="2400" dirty="0"/>
              <a:t>Bamboo as energy crop is not susceptible to weather </a:t>
            </a:r>
            <a:br>
              <a:rPr lang="en-GB" sz="2400" dirty="0"/>
            </a:br>
            <a:br>
              <a:rPr lang="en-GB" sz="2400" dirty="0"/>
            </a:br>
            <a:r>
              <a:rPr lang="en-GB" sz="3000" b="1" dirty="0"/>
              <a:t>Farmers = Food + Energy</a:t>
            </a:r>
            <a:br>
              <a:rPr lang="en-GB" sz="3000" b="1" dirty="0"/>
            </a:br>
            <a:r>
              <a:rPr lang="en-GB" sz="2100" dirty="0"/>
              <a:t>(Biomass, Charcoal, Power)</a:t>
            </a:r>
            <a:br>
              <a:rPr lang="en-GB" sz="3000" b="1" dirty="0"/>
            </a:br>
            <a:endParaRPr lang="en-US" sz="1800" dirty="0"/>
          </a:p>
        </p:txBody>
      </p:sp>
      <p:sp>
        <p:nvSpPr>
          <p:cNvPr id="4" name="TextBox 3">
            <a:extLst>
              <a:ext uri="{FF2B5EF4-FFF2-40B4-BE49-F238E27FC236}">
                <a16:creationId xmlns:a16="http://schemas.microsoft.com/office/drawing/2014/main" id="{0EA6731B-4A37-49F2-903B-3C6A04C634AF}"/>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4262029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8110"/>
            <a:ext cx="7239000" cy="1005840"/>
          </a:xfrm>
        </p:spPr>
        <p:txBody>
          <a:bodyPr>
            <a:noAutofit/>
          </a:bodyPr>
          <a:lstStyle/>
          <a:p>
            <a:r>
              <a:rPr lang="en-US" sz="3200" dirty="0"/>
              <a:t>Degraded &amp; Wastelands based livelihoods</a:t>
            </a:r>
          </a:p>
        </p:txBody>
      </p:sp>
      <p:sp>
        <p:nvSpPr>
          <p:cNvPr id="3" name="Content Placeholder 2"/>
          <p:cNvSpPr>
            <a:spLocks noGrp="1"/>
          </p:cNvSpPr>
          <p:nvPr>
            <p:ph idx="1"/>
          </p:nvPr>
        </p:nvSpPr>
        <p:spPr>
          <a:xfrm>
            <a:off x="152400" y="1352550"/>
            <a:ext cx="7772400" cy="3242310"/>
          </a:xfrm>
        </p:spPr>
        <p:txBody>
          <a:bodyPr>
            <a:normAutofit fontScale="85000" lnSpcReduction="10000"/>
          </a:bodyPr>
          <a:lstStyle/>
          <a:p>
            <a:r>
              <a:rPr lang="en-US" dirty="0"/>
              <a:t>Bamboo rehabilitated tens of thousands of hectares of used brickfields - won the $1 million Alcan Prize for Sustainable Development (2007)</a:t>
            </a:r>
          </a:p>
          <a:p>
            <a:r>
              <a:rPr lang="en-US" dirty="0"/>
              <a:t>The 68 million ha of degraded land and 52 million ha of wastelands in India (total 120 </a:t>
            </a:r>
            <a:r>
              <a:rPr lang="en-US" dirty="0" err="1"/>
              <a:t>mln</a:t>
            </a:r>
            <a:r>
              <a:rPr lang="en-US" dirty="0"/>
              <a:t> ha) can similarly benefit</a:t>
            </a:r>
          </a:p>
          <a:p>
            <a:r>
              <a:rPr lang="en-US" dirty="0"/>
              <a:t>1% of 120 m ha can benefit 1.2 million HH</a:t>
            </a:r>
          </a:p>
          <a:p>
            <a:r>
              <a:rPr lang="en-US" dirty="0"/>
              <a:t>Income: $0.46-$3.23/day at lowest yield of 10 tons/ha.</a:t>
            </a:r>
          </a:p>
        </p:txBody>
      </p:sp>
      <p:sp>
        <p:nvSpPr>
          <p:cNvPr id="5" name="TextBox 4">
            <a:extLst>
              <a:ext uri="{FF2B5EF4-FFF2-40B4-BE49-F238E27FC236}">
                <a16:creationId xmlns:a16="http://schemas.microsoft.com/office/drawing/2014/main" id="{4CD9A8DF-5FDD-48B9-8E1F-1D43B83E2B14}"/>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672098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236786"/>
            <a:ext cx="7010400" cy="506164"/>
          </a:xfrm>
        </p:spPr>
        <p:txBody>
          <a:bodyPr>
            <a:noAutofit/>
          </a:bodyPr>
          <a:lstStyle/>
          <a:p>
            <a:r>
              <a:rPr lang="en-US" sz="2400" b="1" dirty="0"/>
              <a:t>Carbon Capture and Storage (CCS) based livelihoods</a:t>
            </a:r>
          </a:p>
        </p:txBody>
      </p:sp>
      <p:sp>
        <p:nvSpPr>
          <p:cNvPr id="8" name="Content Placeholder 7"/>
          <p:cNvSpPr>
            <a:spLocks noGrp="1"/>
          </p:cNvSpPr>
          <p:nvPr>
            <p:ph idx="1"/>
          </p:nvPr>
        </p:nvSpPr>
        <p:spPr>
          <a:xfrm>
            <a:off x="152400" y="1215628"/>
            <a:ext cx="7772400" cy="2956322"/>
          </a:xfrm>
        </p:spPr>
        <p:txBody>
          <a:bodyPr>
            <a:noAutofit/>
          </a:bodyPr>
          <a:lstStyle/>
          <a:p>
            <a:r>
              <a:rPr lang="en-US" sz="2000" dirty="0"/>
              <a:t>121 million households (49% of population) use firewood</a:t>
            </a:r>
          </a:p>
          <a:p>
            <a:r>
              <a:rPr lang="en-US" sz="2000" b="1" dirty="0"/>
              <a:t>Household Charcoal </a:t>
            </a:r>
            <a:r>
              <a:rPr lang="en-US" sz="2000" dirty="0"/>
              <a:t>from </a:t>
            </a:r>
            <a:r>
              <a:rPr lang="en-US" sz="2000" b="1" dirty="0"/>
              <a:t>cooking </a:t>
            </a:r>
            <a:r>
              <a:rPr lang="en-US" sz="2000" dirty="0"/>
              <a:t>(inorganic carbon)</a:t>
            </a:r>
          </a:p>
          <a:p>
            <a:pPr lvl="1"/>
            <a:r>
              <a:rPr lang="en-US" sz="1600" dirty="0"/>
              <a:t>@ 10% yield;  44.6 million tons HHC;  164 million tons of CO2  Rs   54,000 crores</a:t>
            </a:r>
          </a:p>
          <a:p>
            <a:pPr lvl="1"/>
            <a:r>
              <a:rPr lang="en-US" sz="1600" dirty="0"/>
              <a:t>@ 20% yield;  89.2 million tons HHC;  328 million tons of CO2; Rs 128,000 crores</a:t>
            </a:r>
          </a:p>
          <a:p>
            <a:pPr lvl="1"/>
            <a:r>
              <a:rPr lang="en-US" sz="1600" dirty="0"/>
              <a:t>@ 30% yield; 133.8 million tons HHC; 496 million tons of CO2; Rs 182,000 crores</a:t>
            </a:r>
          </a:p>
          <a:p>
            <a:r>
              <a:rPr lang="en-US" sz="2000" dirty="0"/>
              <a:t> Bamboo forests also capture CO2 (organic carbon)</a:t>
            </a:r>
          </a:p>
          <a:p>
            <a:r>
              <a:rPr lang="en-US" sz="2000" dirty="0"/>
              <a:t>Position bamboo as a strategic resource to mitigate and adapt to climate change in the Paris COP.</a:t>
            </a:r>
          </a:p>
        </p:txBody>
      </p:sp>
      <p:sp>
        <p:nvSpPr>
          <p:cNvPr id="2" name="TextBox 1">
            <a:extLst>
              <a:ext uri="{FF2B5EF4-FFF2-40B4-BE49-F238E27FC236}">
                <a16:creationId xmlns:a16="http://schemas.microsoft.com/office/drawing/2014/main" id="{85E0EC2B-E85F-481F-BF14-5B85C62252A8}"/>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2164760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550" y="205978"/>
            <a:ext cx="5029200" cy="479822"/>
          </a:xfrm>
        </p:spPr>
        <p:txBody>
          <a:bodyPr>
            <a:normAutofit fontScale="90000"/>
          </a:bodyPr>
          <a:lstStyle/>
          <a:p>
            <a:r>
              <a:rPr lang="en-US" sz="2700" b="1" dirty="0"/>
              <a:t>Biomass energy </a:t>
            </a:r>
            <a:r>
              <a:rPr lang="en-US" sz="2700" dirty="0"/>
              <a:t>versus </a:t>
            </a:r>
            <a:r>
              <a:rPr lang="en-US" sz="2700" b="1" dirty="0"/>
              <a:t>Solar energy</a:t>
            </a:r>
          </a:p>
        </p:txBody>
      </p:sp>
      <p:sp>
        <p:nvSpPr>
          <p:cNvPr id="4" name="Text Placeholder 3"/>
          <p:cNvSpPr>
            <a:spLocks noGrp="1"/>
          </p:cNvSpPr>
          <p:nvPr>
            <p:ph type="body" idx="1"/>
          </p:nvPr>
        </p:nvSpPr>
        <p:spPr/>
        <p:txBody>
          <a:bodyPr/>
          <a:lstStyle/>
          <a:p>
            <a:pPr algn="ctr"/>
            <a:r>
              <a:rPr lang="en-US" dirty="0"/>
              <a:t>Biomass</a:t>
            </a:r>
          </a:p>
        </p:txBody>
      </p:sp>
      <p:sp>
        <p:nvSpPr>
          <p:cNvPr id="5" name="Content Placeholder 4"/>
          <p:cNvSpPr>
            <a:spLocks noGrp="1"/>
          </p:cNvSpPr>
          <p:nvPr>
            <p:ph sz="half" idx="2"/>
          </p:nvPr>
        </p:nvSpPr>
        <p:spPr/>
        <p:txBody>
          <a:bodyPr>
            <a:normAutofit/>
          </a:bodyPr>
          <a:lstStyle/>
          <a:p>
            <a:r>
              <a:rPr lang="en-US" sz="1500" dirty="0"/>
              <a:t>Generates income</a:t>
            </a:r>
          </a:p>
          <a:p>
            <a:r>
              <a:rPr lang="en-US" sz="1500" dirty="0"/>
              <a:t>Enhances resilience</a:t>
            </a:r>
          </a:p>
          <a:p>
            <a:r>
              <a:rPr lang="en-US" sz="1500" dirty="0"/>
              <a:t>Benefits the land</a:t>
            </a:r>
          </a:p>
          <a:p>
            <a:r>
              <a:rPr lang="en-US" sz="1500" dirty="0"/>
              <a:t>Powers HH</a:t>
            </a:r>
            <a:endParaRPr lang="en-US" sz="1500" b="1" dirty="0"/>
          </a:p>
          <a:p>
            <a:r>
              <a:rPr lang="en-US" sz="1500" dirty="0"/>
              <a:t>Powers enterprises</a:t>
            </a:r>
          </a:p>
          <a:p>
            <a:r>
              <a:rPr lang="en-US" sz="1500" dirty="0"/>
              <a:t>Local employment generation</a:t>
            </a:r>
          </a:p>
          <a:p>
            <a:r>
              <a:rPr lang="en-US" sz="1500" dirty="0"/>
              <a:t>Enhanced food &amp; water security</a:t>
            </a:r>
          </a:p>
          <a:p>
            <a:r>
              <a:rPr lang="en-US" sz="1500" dirty="0"/>
              <a:t>No batteries. Optional since 24x7 power</a:t>
            </a:r>
          </a:p>
          <a:p>
            <a:endParaRPr lang="en-US" sz="1500" dirty="0"/>
          </a:p>
        </p:txBody>
      </p:sp>
      <p:sp>
        <p:nvSpPr>
          <p:cNvPr id="6" name="Text Placeholder 5"/>
          <p:cNvSpPr>
            <a:spLocks noGrp="1"/>
          </p:cNvSpPr>
          <p:nvPr>
            <p:ph type="body" sz="quarter" idx="3"/>
          </p:nvPr>
        </p:nvSpPr>
        <p:spPr/>
        <p:txBody>
          <a:bodyPr/>
          <a:lstStyle/>
          <a:p>
            <a:pPr algn="ctr"/>
            <a:r>
              <a:rPr lang="en-US" dirty="0"/>
              <a:t>Solar</a:t>
            </a:r>
          </a:p>
        </p:txBody>
      </p:sp>
      <p:sp>
        <p:nvSpPr>
          <p:cNvPr id="7" name="Content Placeholder 6"/>
          <p:cNvSpPr>
            <a:spLocks noGrp="1"/>
          </p:cNvSpPr>
          <p:nvPr>
            <p:ph sz="quarter" idx="4"/>
          </p:nvPr>
        </p:nvSpPr>
        <p:spPr/>
        <p:txBody>
          <a:bodyPr/>
          <a:lstStyle/>
          <a:p>
            <a:r>
              <a:rPr lang="en-US" sz="1500" dirty="0"/>
              <a:t>Enhances expenditure</a:t>
            </a:r>
          </a:p>
          <a:p>
            <a:r>
              <a:rPr lang="en-US" sz="1500" dirty="0"/>
              <a:t>Enhances indebtedness</a:t>
            </a:r>
          </a:p>
          <a:p>
            <a:r>
              <a:rPr lang="en-US" sz="1500" dirty="0"/>
              <a:t>No benefit to the land</a:t>
            </a:r>
          </a:p>
          <a:p>
            <a:r>
              <a:rPr lang="en-US" sz="1500" dirty="0"/>
              <a:t>Lights HH</a:t>
            </a:r>
          </a:p>
          <a:p>
            <a:r>
              <a:rPr lang="en-US" sz="1500" dirty="0"/>
              <a:t>None that need power</a:t>
            </a:r>
          </a:p>
          <a:p>
            <a:r>
              <a:rPr lang="en-US" sz="1500" dirty="0"/>
              <a:t>No employment generation</a:t>
            </a:r>
          </a:p>
          <a:p>
            <a:r>
              <a:rPr lang="en-US" sz="1500" dirty="0"/>
              <a:t>No</a:t>
            </a:r>
          </a:p>
          <a:p>
            <a:r>
              <a:rPr lang="en-US" sz="1500" dirty="0"/>
              <a:t>Recurrent expenditure on batteries</a:t>
            </a:r>
          </a:p>
        </p:txBody>
      </p:sp>
      <p:sp>
        <p:nvSpPr>
          <p:cNvPr id="3" name="TextBox 2">
            <a:extLst>
              <a:ext uri="{FF2B5EF4-FFF2-40B4-BE49-F238E27FC236}">
                <a16:creationId xmlns:a16="http://schemas.microsoft.com/office/drawing/2014/main" id="{AF52295A-4C0E-4BD5-B365-3FD78B9D831A}"/>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531907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7150"/>
            <a:ext cx="5600700" cy="1066800"/>
          </a:xfrm>
        </p:spPr>
        <p:txBody>
          <a:bodyPr>
            <a:normAutofit fontScale="90000"/>
          </a:bodyPr>
          <a:lstStyle/>
          <a:p>
            <a:r>
              <a:rPr lang="en-IN" b="1" dirty="0">
                <a:solidFill>
                  <a:srgbClr val="00B050"/>
                </a:solidFill>
              </a:rPr>
              <a:t>Community based High End Bamboo Enterprise</a:t>
            </a:r>
          </a:p>
        </p:txBody>
      </p:sp>
      <p:sp>
        <p:nvSpPr>
          <p:cNvPr id="4" name="TextBox 3">
            <a:extLst>
              <a:ext uri="{FF2B5EF4-FFF2-40B4-BE49-F238E27FC236}">
                <a16:creationId xmlns:a16="http://schemas.microsoft.com/office/drawing/2014/main" id="{C0F015E9-1C4D-4905-AA48-DA4765CC2230}"/>
              </a:ext>
            </a:extLst>
          </p:cNvPr>
          <p:cNvSpPr txBox="1"/>
          <p:nvPr/>
        </p:nvSpPr>
        <p:spPr>
          <a:xfrm>
            <a:off x="8382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pic>
        <p:nvPicPr>
          <p:cNvPr id="3" name="Picture 2">
            <a:extLst>
              <a:ext uri="{FF2B5EF4-FFF2-40B4-BE49-F238E27FC236}">
                <a16:creationId xmlns:a16="http://schemas.microsoft.com/office/drawing/2014/main" id="{0B4622E9-31E7-4DA6-AE1F-E6DC24D6F800}"/>
              </a:ext>
            </a:extLst>
          </p:cNvPr>
          <p:cNvPicPr>
            <a:picLocks noChangeAspect="1" noChangeArrowheads="1"/>
          </p:cNvPicPr>
          <p:nvPr/>
        </p:nvPicPr>
        <p:blipFill>
          <a:blip r:embed="rId2"/>
          <a:srcRect/>
          <a:stretch>
            <a:fillRect/>
          </a:stretch>
        </p:blipFill>
        <p:spPr bwMode="auto">
          <a:xfrm>
            <a:off x="3153504" y="1581150"/>
            <a:ext cx="5990496" cy="3562349"/>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143000" y="0"/>
            <a:ext cx="6858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074" name="Rectangle 2"/>
          <p:cNvSpPr>
            <a:spLocks noGrp="1" noChangeArrowheads="1"/>
          </p:cNvSpPr>
          <p:nvPr>
            <p:ph type="title"/>
          </p:nvPr>
        </p:nvSpPr>
        <p:spPr>
          <a:xfrm>
            <a:off x="2412206" y="171451"/>
            <a:ext cx="4731545" cy="685800"/>
          </a:xfrm>
        </p:spPr>
        <p:txBody>
          <a:bodyPr>
            <a:normAutofit fontScale="90000"/>
          </a:bodyPr>
          <a:lstStyle/>
          <a:p>
            <a:pPr eaLnBrk="1" hangingPunct="1"/>
            <a:r>
              <a:rPr lang="en-US" sz="2100" b="1" dirty="0"/>
              <a:t>Sustainability design </a:t>
            </a:r>
            <a:r>
              <a:rPr lang="en-US" sz="2100" dirty="0"/>
              <a:t>can help facilitate </a:t>
            </a:r>
            <a:br>
              <a:rPr lang="en-US" sz="2100" dirty="0"/>
            </a:br>
            <a:r>
              <a:rPr lang="en-US" sz="2100" b="1" dirty="0"/>
              <a:t>inclusive and sustainable development</a:t>
            </a:r>
          </a:p>
        </p:txBody>
      </p:sp>
      <p:pic>
        <p:nvPicPr>
          <p:cNvPr id="3076" name="Picture 21" descr="ALL PHOTOS 087"/>
          <p:cNvPicPr>
            <a:picLocks noGrp="1" noChangeAspect="1" noChangeArrowheads="1"/>
          </p:cNvPicPr>
          <p:nvPr>
            <p:ph sz="half" idx="2"/>
          </p:nvPr>
        </p:nvPicPr>
        <p:blipFill>
          <a:blip r:embed="rId3" cstate="print"/>
          <a:srcRect l="16058" t="11539" r="33342"/>
          <a:stretch>
            <a:fillRect/>
          </a:stretch>
        </p:blipFill>
        <p:spPr>
          <a:xfrm>
            <a:off x="1714500" y="1190956"/>
            <a:ext cx="2419350" cy="2923844"/>
          </a:xfrm>
          <a:noFill/>
        </p:spPr>
      </p:pic>
      <p:pic>
        <p:nvPicPr>
          <p:cNvPr id="5" name="Picture 4" descr="why.jpg"/>
          <p:cNvPicPr>
            <a:picLocks noChangeAspect="1"/>
          </p:cNvPicPr>
          <p:nvPr/>
        </p:nvPicPr>
        <p:blipFill>
          <a:blip r:embed="rId4" cstate="print"/>
          <a:srcRect b="50000"/>
          <a:stretch>
            <a:fillRect/>
          </a:stretch>
        </p:blipFill>
        <p:spPr>
          <a:xfrm>
            <a:off x="1143000" y="1"/>
            <a:ext cx="1314450" cy="1039886"/>
          </a:xfrm>
          <a:prstGeom prst="rect">
            <a:avLst/>
          </a:prstGeom>
        </p:spPr>
      </p:pic>
      <p:pic>
        <p:nvPicPr>
          <p:cNvPr id="6" name="Picture 3" descr="Rhizome Final Logo2"/>
          <p:cNvPicPr>
            <a:picLocks noChangeAspect="1" noChangeArrowheads="1"/>
          </p:cNvPicPr>
          <p:nvPr/>
        </p:nvPicPr>
        <p:blipFill>
          <a:blip r:embed="rId5" cstate="print"/>
          <a:srcRect t="16667" b="24306"/>
          <a:stretch>
            <a:fillRect/>
          </a:stretch>
        </p:blipFill>
        <p:spPr bwMode="auto">
          <a:xfrm>
            <a:off x="6629400" y="4686300"/>
            <a:ext cx="1117977" cy="307646"/>
          </a:xfrm>
          <a:prstGeom prst="rect">
            <a:avLst/>
          </a:prstGeom>
          <a:noFill/>
          <a:ln w="9525">
            <a:noFill/>
            <a:miter lim="800000"/>
            <a:headEnd/>
            <a:tailEnd/>
          </a:ln>
        </p:spPr>
      </p:pic>
      <p:pic>
        <p:nvPicPr>
          <p:cNvPr id="9" name="Picture 21" descr="ALL PHOTOS 087"/>
          <p:cNvPicPr>
            <a:picLocks noChangeAspect="1" noChangeArrowheads="1"/>
          </p:cNvPicPr>
          <p:nvPr/>
        </p:nvPicPr>
        <p:blipFill rotWithShape="1">
          <a:blip r:embed="rId6" cstate="print"/>
          <a:srcRect l="9421" r="15215" b="8486"/>
          <a:stretch/>
        </p:blipFill>
        <p:spPr>
          <a:xfrm>
            <a:off x="4286250" y="1200150"/>
            <a:ext cx="3200400" cy="2914650"/>
          </a:xfrm>
          <a:prstGeom prst="rect">
            <a:avLst/>
          </a:prstGeom>
          <a:noFill/>
        </p:spPr>
      </p:pic>
      <p:sp>
        <p:nvSpPr>
          <p:cNvPr id="10" name="Rectangle 3"/>
          <p:cNvSpPr txBox="1">
            <a:spLocks noChangeArrowheads="1"/>
          </p:cNvSpPr>
          <p:nvPr/>
        </p:nvSpPr>
        <p:spPr>
          <a:xfrm>
            <a:off x="1714501" y="4229100"/>
            <a:ext cx="5772149" cy="307647"/>
          </a:xfrm>
          <a:prstGeom prst="rect">
            <a:avLst/>
          </a:prstGeom>
        </p:spPr>
        <p:txBody>
          <a:bodyPr vert="horz" lIns="68580" tIns="34290" rIns="68580" bIns="3429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None/>
            </a:pPr>
            <a:r>
              <a:rPr lang="en-US" sz="1800" b="1" dirty="0"/>
              <a:t>PTG BPL Landless Marginalized Unsustainable craft economy</a:t>
            </a:r>
          </a:p>
          <a:p>
            <a:pPr algn="ctr">
              <a:lnSpc>
                <a:spcPct val="80000"/>
              </a:lnSpc>
            </a:pPr>
            <a:endParaRPr lang="en-US" sz="1800" dirty="0"/>
          </a:p>
        </p:txBody>
      </p:sp>
      <p:sp>
        <p:nvSpPr>
          <p:cNvPr id="3" name="TextBox 2">
            <a:extLst>
              <a:ext uri="{FF2B5EF4-FFF2-40B4-BE49-F238E27FC236}">
                <a16:creationId xmlns:a16="http://schemas.microsoft.com/office/drawing/2014/main" id="{D3C30218-811F-4D21-AACB-D0F08566B895}"/>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143000" y="0"/>
            <a:ext cx="6858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457450" y="205979"/>
            <a:ext cx="5200650" cy="857250"/>
          </a:xfrm>
        </p:spPr>
        <p:txBody>
          <a:bodyPr>
            <a:noAutofit/>
          </a:bodyPr>
          <a:lstStyle/>
          <a:p>
            <a:r>
              <a:rPr lang="en-US" sz="2400" dirty="0"/>
              <a:t>Sustainable and inclusive development by </a:t>
            </a:r>
            <a:r>
              <a:rPr lang="en-US" sz="2400" b="1" dirty="0"/>
              <a:t>sustainability design</a:t>
            </a:r>
            <a:endParaRPr lang="en-IN" sz="2400" b="1" dirty="0"/>
          </a:p>
        </p:txBody>
      </p:sp>
      <p:pic>
        <p:nvPicPr>
          <p:cNvPr id="7" name="Content Placeholder 6" descr="majooschest.JPG"/>
          <p:cNvPicPr>
            <a:picLocks noGrp="1" noChangeAspect="1"/>
          </p:cNvPicPr>
          <p:nvPr>
            <p:ph idx="1"/>
          </p:nvPr>
        </p:nvPicPr>
        <p:blipFill>
          <a:blip r:embed="rId3" cstate="print"/>
          <a:stretch>
            <a:fillRect/>
          </a:stretch>
        </p:blipFill>
        <p:spPr>
          <a:xfrm>
            <a:off x="2309020" y="1200150"/>
            <a:ext cx="4525961" cy="3394471"/>
          </a:xfrm>
        </p:spPr>
      </p:pic>
      <p:pic>
        <p:nvPicPr>
          <p:cNvPr id="4" name="Picture 3" descr="why.jpg"/>
          <p:cNvPicPr>
            <a:picLocks noChangeAspect="1"/>
          </p:cNvPicPr>
          <p:nvPr/>
        </p:nvPicPr>
        <p:blipFill>
          <a:blip r:embed="rId4" cstate="print"/>
          <a:srcRect b="50000"/>
          <a:stretch>
            <a:fillRect/>
          </a:stretch>
        </p:blipFill>
        <p:spPr>
          <a:xfrm>
            <a:off x="1143000" y="1"/>
            <a:ext cx="1314450" cy="1039886"/>
          </a:xfrm>
          <a:prstGeom prst="rect">
            <a:avLst/>
          </a:prstGeom>
        </p:spPr>
      </p:pic>
      <p:pic>
        <p:nvPicPr>
          <p:cNvPr id="5" name="Picture 3" descr="Rhizome Final Logo2"/>
          <p:cNvPicPr>
            <a:picLocks noChangeAspect="1" noChangeArrowheads="1"/>
          </p:cNvPicPr>
          <p:nvPr/>
        </p:nvPicPr>
        <p:blipFill>
          <a:blip r:embed="rId5" cstate="print"/>
          <a:srcRect t="16667" b="24306"/>
          <a:stretch>
            <a:fillRect/>
          </a:stretch>
        </p:blipFill>
        <p:spPr bwMode="auto">
          <a:xfrm>
            <a:off x="6629400" y="4686300"/>
            <a:ext cx="1117977" cy="307646"/>
          </a:xfrm>
          <a:prstGeom prst="rect">
            <a:avLst/>
          </a:prstGeom>
          <a:noFill/>
          <a:ln w="9525">
            <a:noFill/>
            <a:miter lim="800000"/>
            <a:headEnd/>
            <a:tailEnd/>
          </a:ln>
        </p:spPr>
      </p:pic>
      <p:sp>
        <p:nvSpPr>
          <p:cNvPr id="6" name="TextBox 5">
            <a:extLst>
              <a:ext uri="{FF2B5EF4-FFF2-40B4-BE49-F238E27FC236}">
                <a16:creationId xmlns:a16="http://schemas.microsoft.com/office/drawing/2014/main" id="{CF5D3C92-706F-4575-BD27-133490D56C3A}"/>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y.jpg"/>
          <p:cNvPicPr>
            <a:picLocks noChangeAspect="1"/>
          </p:cNvPicPr>
          <p:nvPr/>
        </p:nvPicPr>
        <p:blipFill>
          <a:blip r:embed="rId2" cstate="print"/>
          <a:srcRect b="50000"/>
          <a:stretch>
            <a:fillRect/>
          </a:stretch>
        </p:blipFill>
        <p:spPr>
          <a:xfrm>
            <a:off x="1143000" y="1"/>
            <a:ext cx="1314450" cy="1039886"/>
          </a:xfrm>
          <a:prstGeom prst="rect">
            <a:avLst/>
          </a:prstGeom>
        </p:spPr>
      </p:pic>
      <p:pic>
        <p:nvPicPr>
          <p:cNvPr id="5" name="Picture 3" descr="Rhizome Final Logo2"/>
          <p:cNvPicPr>
            <a:picLocks noChangeAspect="1" noChangeArrowheads="1"/>
          </p:cNvPicPr>
          <p:nvPr/>
        </p:nvPicPr>
        <p:blipFill>
          <a:blip r:embed="rId3" cstate="print"/>
          <a:srcRect t="16667" b="24306"/>
          <a:stretch>
            <a:fillRect/>
          </a:stretch>
        </p:blipFill>
        <p:spPr bwMode="auto">
          <a:xfrm>
            <a:off x="6629400" y="4686300"/>
            <a:ext cx="1117977" cy="307646"/>
          </a:xfrm>
          <a:prstGeom prst="rect">
            <a:avLst/>
          </a:prstGeom>
          <a:noFill/>
          <a:ln w="9525">
            <a:noFill/>
            <a:miter lim="800000"/>
            <a:headEnd/>
            <a:tailEnd/>
          </a:ln>
        </p:spPr>
      </p:pic>
      <p:sp>
        <p:nvSpPr>
          <p:cNvPr id="9" name="Title 1"/>
          <p:cNvSpPr txBox="1">
            <a:spLocks/>
          </p:cNvSpPr>
          <p:nvPr/>
        </p:nvSpPr>
        <p:spPr>
          <a:xfrm>
            <a:off x="1175793" y="4434838"/>
            <a:ext cx="5372100" cy="358930"/>
          </a:xfrm>
          <a:prstGeom prst="rect">
            <a:avLst/>
          </a:prstGeom>
        </p:spPr>
        <p:txBody>
          <a:bodyPr vert="horz" lIns="68580" tIns="34290" rIns="68580" bIns="34290" rtlCol="0" anchor="ctr">
            <a:normAutofit fontScale="97500"/>
          </a:bodyPr>
          <a:lstStyle/>
          <a:p>
            <a:pPr lvl="0" algn="ctr">
              <a:spcBef>
                <a:spcPct val="0"/>
              </a:spcBef>
            </a:pPr>
            <a:r>
              <a:rPr lang="en-US" sz="1500" dirty="0"/>
              <a:t>Full circle – return to design with </a:t>
            </a:r>
            <a:r>
              <a:rPr lang="en-US" sz="1500" dirty="0" err="1"/>
              <a:t>Charilam</a:t>
            </a:r>
            <a:r>
              <a:rPr lang="en-US" sz="1500" dirty="0"/>
              <a:t> cluster in Tripura</a:t>
            </a:r>
            <a:endParaRPr lang="en-IN" sz="1500" dirty="0"/>
          </a:p>
        </p:txBody>
      </p:sp>
      <p:pic>
        <p:nvPicPr>
          <p:cNvPr id="8" name="Picture 7"/>
          <p:cNvPicPr/>
          <p:nvPr/>
        </p:nvPicPr>
        <p:blipFill>
          <a:blip r:embed="rId4" cstate="print"/>
          <a:stretch>
            <a:fillRect/>
          </a:stretch>
        </p:blipFill>
        <p:spPr bwMode="auto">
          <a:xfrm>
            <a:off x="76200" y="1474469"/>
            <a:ext cx="2761780" cy="2514600"/>
          </a:xfrm>
          <a:prstGeom prst="rect">
            <a:avLst/>
          </a:prstGeom>
          <a:noFill/>
          <a:ln w="9525">
            <a:noFill/>
            <a:miter lim="800000"/>
            <a:headEnd/>
            <a:tailEnd/>
          </a:ln>
        </p:spPr>
      </p:pic>
      <p:pic>
        <p:nvPicPr>
          <p:cNvPr id="7" name="Picture 6" descr="2.jpg"/>
          <p:cNvPicPr>
            <a:picLocks noChangeAspect="1"/>
          </p:cNvPicPr>
          <p:nvPr/>
        </p:nvPicPr>
        <p:blipFill>
          <a:blip r:embed="rId5" cstate="print"/>
          <a:stretch>
            <a:fillRect/>
          </a:stretch>
        </p:blipFill>
        <p:spPr>
          <a:xfrm>
            <a:off x="3600450" y="971550"/>
            <a:ext cx="4286250" cy="3214688"/>
          </a:xfrm>
          <a:prstGeom prst="rect">
            <a:avLst/>
          </a:prstGeom>
        </p:spPr>
      </p:pic>
      <p:sp>
        <p:nvSpPr>
          <p:cNvPr id="10" name="Title 1"/>
          <p:cNvSpPr txBox="1">
            <a:spLocks/>
          </p:cNvSpPr>
          <p:nvPr/>
        </p:nvSpPr>
        <p:spPr>
          <a:xfrm>
            <a:off x="2514600" y="342900"/>
            <a:ext cx="5372100" cy="685800"/>
          </a:xfrm>
          <a:prstGeom prst="rect">
            <a:avLst/>
          </a:prstGeom>
        </p:spPr>
        <p:txBody>
          <a:bodyPr vert="horz" lIns="68580" tIns="34290" rIns="68580" bIns="34290" rtlCol="0" anchor="ctr">
            <a:normAutofit fontScale="97500"/>
          </a:bodyPr>
          <a:lstStyle/>
          <a:p>
            <a:pPr lvl="0" algn="ctr">
              <a:spcBef>
                <a:spcPct val="0"/>
              </a:spcBef>
            </a:pPr>
            <a:r>
              <a:rPr lang="en-US" sz="3300" dirty="0"/>
              <a:t>Not just telling the story…..</a:t>
            </a:r>
            <a:endParaRPr lang="en-IN" sz="3300" dirty="0"/>
          </a:p>
        </p:txBody>
      </p:sp>
      <p:sp>
        <p:nvSpPr>
          <p:cNvPr id="2" name="TextBox 1">
            <a:extLst>
              <a:ext uri="{FF2B5EF4-FFF2-40B4-BE49-F238E27FC236}">
                <a16:creationId xmlns:a16="http://schemas.microsoft.com/office/drawing/2014/main" id="{F42CCFB5-F60E-40A1-B544-19133B472DBD}"/>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143000" y="0"/>
            <a:ext cx="6858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2290" name="Title 8"/>
          <p:cNvSpPr>
            <a:spLocks noGrp="1"/>
          </p:cNvSpPr>
          <p:nvPr>
            <p:ph type="title"/>
          </p:nvPr>
        </p:nvSpPr>
        <p:spPr>
          <a:xfrm>
            <a:off x="2400300" y="205979"/>
            <a:ext cx="5600700" cy="857250"/>
          </a:xfrm>
        </p:spPr>
        <p:txBody>
          <a:bodyPr>
            <a:normAutofit/>
          </a:bodyPr>
          <a:lstStyle/>
          <a:p>
            <a:pPr eaLnBrk="1" hangingPunct="1"/>
            <a:r>
              <a:rPr lang="en-US" sz="2100" dirty="0">
                <a:latin typeface="Futura Bk" pitchFamily="34" charset="0"/>
              </a:rPr>
              <a:t>Huge interest in bamboo as an </a:t>
            </a:r>
            <a:br>
              <a:rPr lang="en-US" sz="2100" dirty="0">
                <a:latin typeface="Futura Bk" pitchFamily="34" charset="0"/>
              </a:rPr>
            </a:br>
            <a:r>
              <a:rPr lang="en-US" sz="2100" b="1" dirty="0">
                <a:latin typeface="Futura Bk" pitchFamily="34" charset="0"/>
              </a:rPr>
              <a:t>eco-friendly</a:t>
            </a:r>
            <a:r>
              <a:rPr lang="en-US" sz="2100" dirty="0">
                <a:latin typeface="Futura Bk" pitchFamily="34" charset="0"/>
              </a:rPr>
              <a:t> material</a:t>
            </a:r>
            <a:endParaRPr lang="en-IN" sz="2100" dirty="0">
              <a:latin typeface="Futura Bk" pitchFamily="34" charset="0"/>
            </a:endParaRPr>
          </a:p>
        </p:txBody>
      </p:sp>
      <p:pic>
        <p:nvPicPr>
          <p:cNvPr id="12291" name="Content Placeholder 7" descr="6a00d834515c5b69e200e5546d979a8834-640wi.jpg"/>
          <p:cNvPicPr>
            <a:picLocks noGrp="1" noChangeAspect="1"/>
          </p:cNvPicPr>
          <p:nvPr>
            <p:ph sz="half" idx="1"/>
          </p:nvPr>
        </p:nvPicPr>
        <p:blipFill>
          <a:blip r:embed="rId3"/>
          <a:srcRect/>
          <a:stretch>
            <a:fillRect/>
          </a:stretch>
        </p:blipFill>
        <p:spPr>
          <a:xfrm>
            <a:off x="1485900" y="1447801"/>
            <a:ext cx="3028950" cy="2899172"/>
          </a:xfrm>
        </p:spPr>
      </p:pic>
      <p:pic>
        <p:nvPicPr>
          <p:cNvPr id="12292" name="Content Placeholder 13" descr="asus-bamboo-laptop-computer-1.jpg"/>
          <p:cNvPicPr>
            <a:picLocks noGrp="1" noChangeAspect="1"/>
          </p:cNvPicPr>
          <p:nvPr>
            <p:ph sz="half" idx="2"/>
          </p:nvPr>
        </p:nvPicPr>
        <p:blipFill>
          <a:blip r:embed="rId4"/>
          <a:srcRect/>
          <a:stretch>
            <a:fillRect/>
          </a:stretch>
        </p:blipFill>
        <p:spPr>
          <a:xfrm>
            <a:off x="4629150" y="1731169"/>
            <a:ext cx="3028950" cy="2332435"/>
          </a:xfrm>
        </p:spPr>
      </p:pic>
      <p:pic>
        <p:nvPicPr>
          <p:cNvPr id="6" name="Picture 3" descr="Rhizome Final Logo2"/>
          <p:cNvPicPr>
            <a:picLocks noChangeAspect="1" noChangeArrowheads="1"/>
          </p:cNvPicPr>
          <p:nvPr/>
        </p:nvPicPr>
        <p:blipFill>
          <a:blip r:embed="rId5" cstate="print"/>
          <a:srcRect t="16667" b="24306"/>
          <a:stretch>
            <a:fillRect/>
          </a:stretch>
        </p:blipFill>
        <p:spPr bwMode="auto">
          <a:xfrm>
            <a:off x="6686550" y="4686300"/>
            <a:ext cx="1117977" cy="307646"/>
          </a:xfrm>
          <a:prstGeom prst="rect">
            <a:avLst/>
          </a:prstGeom>
          <a:noFill/>
          <a:ln w="9525">
            <a:noFill/>
            <a:miter lim="800000"/>
            <a:headEnd/>
            <a:tailEnd/>
          </a:ln>
        </p:spPr>
      </p:pic>
      <p:pic>
        <p:nvPicPr>
          <p:cNvPr id="7" name="Picture 6" descr="why.jpg"/>
          <p:cNvPicPr>
            <a:picLocks noChangeAspect="1"/>
          </p:cNvPicPr>
          <p:nvPr/>
        </p:nvPicPr>
        <p:blipFill>
          <a:blip r:embed="rId6" cstate="print"/>
          <a:srcRect b="50000"/>
          <a:stretch>
            <a:fillRect/>
          </a:stretch>
        </p:blipFill>
        <p:spPr>
          <a:xfrm>
            <a:off x="1143000" y="1"/>
            <a:ext cx="1314450" cy="1039886"/>
          </a:xfrm>
          <a:prstGeom prst="rect">
            <a:avLst/>
          </a:prstGeom>
        </p:spPr>
      </p:pic>
      <p:sp>
        <p:nvSpPr>
          <p:cNvPr id="3" name="TextBox 2">
            <a:extLst>
              <a:ext uri="{FF2B5EF4-FFF2-40B4-BE49-F238E27FC236}">
                <a16:creationId xmlns:a16="http://schemas.microsoft.com/office/drawing/2014/main" id="{C1FC1787-7FC0-4AB3-89E2-9D7EFA681B2E}"/>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7150"/>
            <a:ext cx="6629400" cy="685800"/>
          </a:xfrm>
        </p:spPr>
        <p:txBody>
          <a:bodyPr>
            <a:normAutofit fontScale="90000"/>
          </a:bodyPr>
          <a:lstStyle/>
          <a:p>
            <a:pPr algn="ctr"/>
            <a:r>
              <a:rPr lang="en-GB" sz="2400" b="1" dirty="0"/>
              <a:t>Bamboo is both a Grass and a Tree – 100 % species</a:t>
            </a:r>
            <a:br>
              <a:rPr lang="en-IN" sz="2400" dirty="0"/>
            </a:br>
            <a:r>
              <a:rPr lang="en-IN" sz="2400" dirty="0"/>
              <a:t>F</a:t>
            </a:r>
            <a:r>
              <a:rPr lang="en-GB" sz="2400" b="1" dirty="0"/>
              <a:t>its in both Agriculture and Forestry.</a:t>
            </a:r>
            <a:endParaRPr lang="en-US" sz="2400" dirty="0"/>
          </a:p>
        </p:txBody>
      </p:sp>
      <p:pic>
        <p:nvPicPr>
          <p:cNvPr id="8" name="Content Placeholder 7"/>
          <p:cNvPicPr>
            <a:picLocks noGrp="1" noChangeAspect="1"/>
          </p:cNvPicPr>
          <p:nvPr>
            <p:ph idx="1"/>
          </p:nvPr>
        </p:nvPicPr>
        <p:blipFill>
          <a:blip r:embed="rId3" cstate="screen">
            <a:extLst>
              <a:ext uri="{28A0092B-C50C-407E-A947-70E740481C1C}">
                <a14:useLocalDpi xmlns:a14="http://schemas.microsoft.com/office/drawing/2010/main"/>
              </a:ext>
            </a:extLst>
          </a:blip>
          <a:srcRect t="4302" b="4302"/>
          <a:stretch>
            <a:fillRect/>
          </a:stretch>
        </p:blipFill>
        <p:spPr>
          <a:xfrm>
            <a:off x="381000" y="922425"/>
            <a:ext cx="7543800" cy="4011525"/>
          </a:xfrm>
        </p:spPr>
      </p:pic>
      <p:sp>
        <p:nvSpPr>
          <p:cNvPr id="3" name="TextBox 2">
            <a:extLst>
              <a:ext uri="{FF2B5EF4-FFF2-40B4-BE49-F238E27FC236}">
                <a16:creationId xmlns:a16="http://schemas.microsoft.com/office/drawing/2014/main" id="{C4B84B76-63EA-4309-9F0D-78971E73E636}"/>
              </a:ext>
            </a:extLst>
          </p:cNvPr>
          <p:cNvSpPr txBox="1"/>
          <p:nvPr/>
        </p:nvSpPr>
        <p:spPr>
          <a:xfrm>
            <a:off x="609600" y="490863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25411066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143000" y="0"/>
            <a:ext cx="6858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400300" y="205979"/>
            <a:ext cx="5257800" cy="857250"/>
          </a:xfrm>
        </p:spPr>
        <p:txBody>
          <a:bodyPr>
            <a:normAutofit fontScale="90000"/>
          </a:bodyPr>
          <a:lstStyle/>
          <a:p>
            <a:pPr eaLnBrk="1" hangingPunct="1">
              <a:defRPr/>
            </a:pPr>
            <a:r>
              <a:rPr lang="en-US" sz="3000" dirty="0"/>
              <a:t>Wonderful products made from with </a:t>
            </a:r>
            <a:br>
              <a:rPr lang="en-US" sz="3000" dirty="0"/>
            </a:br>
            <a:r>
              <a:rPr lang="en-US" sz="3000" b="1" dirty="0"/>
              <a:t>industrially processed bamboo</a:t>
            </a:r>
            <a:endParaRPr lang="en-IN" sz="3000" b="1" dirty="0"/>
          </a:p>
        </p:txBody>
      </p:sp>
      <p:pic>
        <p:nvPicPr>
          <p:cNvPr id="13315" name="Content Placeholder 5" descr="union-elemental-bamboo-table-chair.jpg"/>
          <p:cNvPicPr>
            <a:picLocks noGrp="1" noChangeAspect="1"/>
          </p:cNvPicPr>
          <p:nvPr>
            <p:ph sz="half" idx="2"/>
          </p:nvPr>
        </p:nvPicPr>
        <p:blipFill>
          <a:blip r:embed="rId3">
            <a:lum contrast="14000"/>
          </a:blip>
          <a:srcRect/>
          <a:stretch>
            <a:fillRect/>
          </a:stretch>
        </p:blipFill>
        <p:spPr>
          <a:xfrm>
            <a:off x="4629150" y="1690688"/>
            <a:ext cx="3028950" cy="2413397"/>
          </a:xfrm>
        </p:spPr>
      </p:pic>
      <p:pic>
        <p:nvPicPr>
          <p:cNvPr id="13316" name="Content Placeholder 7" descr="BECCA%20STOOL%20BAMBOO%20FURNITURE%20MODERN%20BAMBOO.jpg"/>
          <p:cNvPicPr>
            <a:picLocks noGrp="1" noChangeAspect="1"/>
          </p:cNvPicPr>
          <p:nvPr>
            <p:ph sz="half" idx="1"/>
          </p:nvPr>
        </p:nvPicPr>
        <p:blipFill>
          <a:blip r:embed="rId4">
            <a:lum contrast="34000"/>
          </a:blip>
          <a:srcRect/>
          <a:stretch>
            <a:fillRect/>
          </a:stretch>
        </p:blipFill>
        <p:spPr>
          <a:xfrm>
            <a:off x="1485900" y="2027635"/>
            <a:ext cx="3028950" cy="1739503"/>
          </a:xfrm>
        </p:spPr>
      </p:pic>
      <p:pic>
        <p:nvPicPr>
          <p:cNvPr id="6" name="Picture 3" descr="Rhizome Final Logo2"/>
          <p:cNvPicPr>
            <a:picLocks noChangeAspect="1" noChangeArrowheads="1"/>
          </p:cNvPicPr>
          <p:nvPr/>
        </p:nvPicPr>
        <p:blipFill>
          <a:blip r:embed="rId5" cstate="print"/>
          <a:srcRect t="16667" b="24306"/>
          <a:stretch>
            <a:fillRect/>
          </a:stretch>
        </p:blipFill>
        <p:spPr bwMode="auto">
          <a:xfrm>
            <a:off x="6686550" y="4686300"/>
            <a:ext cx="1117977" cy="307646"/>
          </a:xfrm>
          <a:prstGeom prst="rect">
            <a:avLst/>
          </a:prstGeom>
          <a:noFill/>
          <a:ln w="9525">
            <a:noFill/>
            <a:miter lim="800000"/>
            <a:headEnd/>
            <a:tailEnd/>
          </a:ln>
        </p:spPr>
      </p:pic>
      <p:pic>
        <p:nvPicPr>
          <p:cNvPr id="7" name="Picture 6" descr="why.jpg"/>
          <p:cNvPicPr>
            <a:picLocks noChangeAspect="1"/>
          </p:cNvPicPr>
          <p:nvPr/>
        </p:nvPicPr>
        <p:blipFill>
          <a:blip r:embed="rId6" cstate="print"/>
          <a:srcRect b="50000"/>
          <a:stretch>
            <a:fillRect/>
          </a:stretch>
        </p:blipFill>
        <p:spPr>
          <a:xfrm>
            <a:off x="1143000" y="1"/>
            <a:ext cx="1314450" cy="1039886"/>
          </a:xfrm>
          <a:prstGeom prst="rect">
            <a:avLst/>
          </a:prstGeom>
        </p:spPr>
      </p:pic>
      <p:sp>
        <p:nvSpPr>
          <p:cNvPr id="4" name="TextBox 3">
            <a:extLst>
              <a:ext uri="{FF2B5EF4-FFF2-40B4-BE49-F238E27FC236}">
                <a16:creationId xmlns:a16="http://schemas.microsoft.com/office/drawing/2014/main" id="{E4D2D062-BB9B-4443-A6CC-212D213C2B86}"/>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143000" y="0"/>
            <a:ext cx="6858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43100" y="205979"/>
            <a:ext cx="6000750" cy="857250"/>
          </a:xfrm>
        </p:spPr>
        <p:txBody>
          <a:bodyPr>
            <a:noAutofit/>
          </a:bodyPr>
          <a:lstStyle/>
          <a:p>
            <a:r>
              <a:rPr lang="en-US" sz="1800" dirty="0">
                <a:latin typeface="Futura Bk" pitchFamily="34" charset="0"/>
              </a:rPr>
              <a:t>gap remains between </a:t>
            </a:r>
            <a:r>
              <a:rPr lang="en-US" sz="1800" b="1" dirty="0">
                <a:latin typeface="Futura Bk" pitchFamily="34" charset="0"/>
              </a:rPr>
              <a:t>industrial</a:t>
            </a:r>
            <a:r>
              <a:rPr lang="en-US" sz="1800" dirty="0">
                <a:latin typeface="Futura Bk" pitchFamily="34" charset="0"/>
              </a:rPr>
              <a:t> and </a:t>
            </a:r>
            <a:br>
              <a:rPr lang="en-US" sz="1800" dirty="0">
                <a:latin typeface="Futura Bk" pitchFamily="34" charset="0"/>
              </a:rPr>
            </a:br>
            <a:r>
              <a:rPr lang="en-US" sz="1800" b="1" dirty="0">
                <a:latin typeface="Futura Bk" pitchFamily="34" charset="0"/>
              </a:rPr>
              <a:t>handcrafted</a:t>
            </a:r>
            <a:r>
              <a:rPr lang="en-US" sz="1800" dirty="0">
                <a:latin typeface="Futura Bk" pitchFamily="34" charset="0"/>
              </a:rPr>
              <a:t> bamboo products</a:t>
            </a:r>
            <a:endParaRPr lang="en-IN" sz="1800" dirty="0">
              <a:latin typeface="Futura Bk" pitchFamily="34" charset="0"/>
            </a:endParaRPr>
          </a:p>
        </p:txBody>
      </p:sp>
      <p:pic>
        <p:nvPicPr>
          <p:cNvPr id="5" name="Content Placeholder 4" descr="kaluang ff.jpg"/>
          <p:cNvPicPr>
            <a:picLocks noGrp="1" noChangeAspect="1"/>
          </p:cNvPicPr>
          <p:nvPr>
            <p:ph sz="half" idx="1"/>
          </p:nvPr>
        </p:nvPicPr>
        <p:blipFill>
          <a:blip r:embed="rId3" cstate="print"/>
          <a:stretch>
            <a:fillRect/>
          </a:stretch>
        </p:blipFill>
        <p:spPr>
          <a:xfrm>
            <a:off x="5143500" y="1143000"/>
            <a:ext cx="844302" cy="1125736"/>
          </a:xfrm>
        </p:spPr>
      </p:pic>
      <p:pic>
        <p:nvPicPr>
          <p:cNvPr id="6" name="Content Placeholder 5" descr="khuk side - rebs.jpg"/>
          <p:cNvPicPr>
            <a:picLocks noGrp="1" noChangeAspect="1"/>
          </p:cNvPicPr>
          <p:nvPr>
            <p:ph sz="half" idx="2"/>
          </p:nvPr>
        </p:nvPicPr>
        <p:blipFill>
          <a:blip r:embed="rId4" cstate="print"/>
          <a:srcRect l="3880" b="5888"/>
          <a:stretch>
            <a:fillRect/>
          </a:stretch>
        </p:blipFill>
        <p:spPr>
          <a:xfrm>
            <a:off x="6057900" y="1200150"/>
            <a:ext cx="1143000" cy="1474979"/>
          </a:xfrm>
        </p:spPr>
      </p:pic>
      <p:pic>
        <p:nvPicPr>
          <p:cNvPr id="8" name="Picture 7" descr="modern-bamboo-spring-chair.jpg"/>
          <p:cNvPicPr>
            <a:picLocks noChangeAspect="1"/>
          </p:cNvPicPr>
          <p:nvPr/>
        </p:nvPicPr>
        <p:blipFill>
          <a:blip r:embed="rId5" cstate="print"/>
          <a:stretch>
            <a:fillRect/>
          </a:stretch>
        </p:blipFill>
        <p:spPr>
          <a:xfrm>
            <a:off x="1714501" y="1314450"/>
            <a:ext cx="1200689" cy="1719906"/>
          </a:xfrm>
          <a:prstGeom prst="rect">
            <a:avLst/>
          </a:prstGeom>
        </p:spPr>
      </p:pic>
      <p:pic>
        <p:nvPicPr>
          <p:cNvPr id="11" name="Picture 10" descr="dIMG_4858 - Copy.jpg"/>
          <p:cNvPicPr>
            <a:picLocks noChangeAspect="1"/>
          </p:cNvPicPr>
          <p:nvPr/>
        </p:nvPicPr>
        <p:blipFill>
          <a:blip r:embed="rId6" cstate="print"/>
          <a:srcRect r="3125" b="8333"/>
          <a:stretch>
            <a:fillRect/>
          </a:stretch>
        </p:blipFill>
        <p:spPr>
          <a:xfrm>
            <a:off x="6000750" y="3600450"/>
            <a:ext cx="1288473" cy="914400"/>
          </a:xfrm>
          <a:prstGeom prst="rect">
            <a:avLst/>
          </a:prstGeom>
        </p:spPr>
      </p:pic>
      <p:pic>
        <p:nvPicPr>
          <p:cNvPr id="12" name="Picture 11" descr="DiscChair01.jpg"/>
          <p:cNvPicPr>
            <a:picLocks noChangeAspect="1"/>
          </p:cNvPicPr>
          <p:nvPr/>
        </p:nvPicPr>
        <p:blipFill>
          <a:blip r:embed="rId7" cstate="print"/>
          <a:stretch>
            <a:fillRect/>
          </a:stretch>
        </p:blipFill>
        <p:spPr>
          <a:xfrm>
            <a:off x="2171700" y="2971800"/>
            <a:ext cx="1714500" cy="1714500"/>
          </a:xfrm>
          <a:prstGeom prst="rect">
            <a:avLst/>
          </a:prstGeom>
        </p:spPr>
      </p:pic>
      <p:pic>
        <p:nvPicPr>
          <p:cNvPr id="13" name="Picture 12" descr="modern-bamboo-spring-chair.jpg"/>
          <p:cNvPicPr>
            <a:picLocks noChangeAspect="1"/>
          </p:cNvPicPr>
          <p:nvPr/>
        </p:nvPicPr>
        <p:blipFill>
          <a:blip r:embed="rId5" cstate="print"/>
          <a:srcRect l="40415" t="3323" b="86709"/>
          <a:stretch>
            <a:fillRect/>
          </a:stretch>
        </p:blipFill>
        <p:spPr>
          <a:xfrm>
            <a:off x="2057400" y="4457700"/>
            <a:ext cx="885811" cy="342900"/>
          </a:xfrm>
          <a:prstGeom prst="rect">
            <a:avLst/>
          </a:prstGeom>
        </p:spPr>
      </p:pic>
      <p:pic>
        <p:nvPicPr>
          <p:cNvPr id="14" name="Picture 13" descr="dIMG_4847.jpg"/>
          <p:cNvPicPr>
            <a:picLocks noChangeAspect="1"/>
          </p:cNvPicPr>
          <p:nvPr/>
        </p:nvPicPr>
        <p:blipFill>
          <a:blip r:embed="rId8" cstate="print"/>
          <a:stretch>
            <a:fillRect/>
          </a:stretch>
        </p:blipFill>
        <p:spPr>
          <a:xfrm>
            <a:off x="6343650" y="2628900"/>
            <a:ext cx="1371600" cy="1028700"/>
          </a:xfrm>
          <a:prstGeom prst="rect">
            <a:avLst/>
          </a:prstGeom>
        </p:spPr>
      </p:pic>
      <p:pic>
        <p:nvPicPr>
          <p:cNvPr id="21" name="Picture 3" descr="Rhizome Final Logo2"/>
          <p:cNvPicPr>
            <a:picLocks noChangeAspect="1" noChangeArrowheads="1"/>
          </p:cNvPicPr>
          <p:nvPr/>
        </p:nvPicPr>
        <p:blipFill>
          <a:blip r:embed="rId9" cstate="print"/>
          <a:srcRect t="16667" b="24306"/>
          <a:stretch>
            <a:fillRect/>
          </a:stretch>
        </p:blipFill>
        <p:spPr bwMode="auto">
          <a:xfrm>
            <a:off x="6686550" y="4686300"/>
            <a:ext cx="1117977" cy="307646"/>
          </a:xfrm>
          <a:prstGeom prst="rect">
            <a:avLst/>
          </a:prstGeom>
          <a:noFill/>
          <a:ln w="9525">
            <a:noFill/>
            <a:miter lim="800000"/>
            <a:headEnd/>
            <a:tailEnd/>
          </a:ln>
        </p:spPr>
      </p:pic>
      <p:sp>
        <p:nvSpPr>
          <p:cNvPr id="22" name="TextBox 21"/>
          <p:cNvSpPr txBox="1"/>
          <p:nvPr/>
        </p:nvSpPr>
        <p:spPr>
          <a:xfrm>
            <a:off x="4286250" y="3486150"/>
            <a:ext cx="685800" cy="1200329"/>
          </a:xfrm>
          <a:prstGeom prst="rect">
            <a:avLst/>
          </a:prstGeom>
          <a:noFill/>
        </p:spPr>
        <p:txBody>
          <a:bodyPr wrap="square" rtlCol="0">
            <a:spAutoFit/>
          </a:bodyPr>
          <a:lstStyle/>
          <a:p>
            <a:r>
              <a:rPr lang="en-US" sz="7200" dirty="0">
                <a:latin typeface="Arial Narrow" pitchFamily="34" charset="0"/>
              </a:rPr>
              <a:t>?</a:t>
            </a:r>
            <a:endParaRPr lang="en-IN" sz="7200" dirty="0">
              <a:latin typeface="Arial Narrow" pitchFamily="34" charset="0"/>
            </a:endParaRPr>
          </a:p>
        </p:txBody>
      </p:sp>
      <p:pic>
        <p:nvPicPr>
          <p:cNvPr id="23" name="Picture 22" descr="jazzybamleafwh.jpg"/>
          <p:cNvPicPr>
            <a:picLocks noChangeAspect="1"/>
          </p:cNvPicPr>
          <p:nvPr/>
        </p:nvPicPr>
        <p:blipFill>
          <a:blip r:embed="rId10" cstate="print"/>
          <a:stretch>
            <a:fillRect/>
          </a:stretch>
        </p:blipFill>
        <p:spPr>
          <a:xfrm>
            <a:off x="3371850" y="1028700"/>
            <a:ext cx="1148243" cy="1543050"/>
          </a:xfrm>
          <a:prstGeom prst="rect">
            <a:avLst/>
          </a:prstGeom>
        </p:spPr>
      </p:pic>
      <p:pic>
        <p:nvPicPr>
          <p:cNvPr id="15" name="Picture 14" descr="why.jpg"/>
          <p:cNvPicPr>
            <a:picLocks noChangeAspect="1"/>
          </p:cNvPicPr>
          <p:nvPr/>
        </p:nvPicPr>
        <p:blipFill>
          <a:blip r:embed="rId11" cstate="print"/>
          <a:srcRect r="9586" b="50000"/>
          <a:stretch>
            <a:fillRect/>
          </a:stretch>
        </p:blipFill>
        <p:spPr>
          <a:xfrm>
            <a:off x="1143000" y="1"/>
            <a:ext cx="849086" cy="742949"/>
          </a:xfrm>
          <a:prstGeom prst="rect">
            <a:avLst/>
          </a:prstGeom>
        </p:spPr>
      </p:pic>
      <p:sp>
        <p:nvSpPr>
          <p:cNvPr id="4" name="TextBox 3">
            <a:extLst>
              <a:ext uri="{FF2B5EF4-FFF2-40B4-BE49-F238E27FC236}">
                <a16:creationId xmlns:a16="http://schemas.microsoft.com/office/drawing/2014/main" id="{D6059971-618F-435D-9D4A-1884ED59F062}"/>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400300" y="205979"/>
            <a:ext cx="5257800" cy="857250"/>
          </a:xfrm>
        </p:spPr>
        <p:txBody>
          <a:bodyPr/>
          <a:lstStyle/>
          <a:p>
            <a:pPr eaLnBrk="1" hangingPunct="1"/>
            <a:r>
              <a:rPr lang="en-US" sz="2400" dirty="0">
                <a:latin typeface="Futura Bk" pitchFamily="34" charset="0"/>
              </a:rPr>
              <a:t>traditional applications of bamboo</a:t>
            </a:r>
            <a:endParaRPr lang="en-IN" sz="2400" dirty="0">
              <a:latin typeface="Futura Bk" pitchFamily="34" charset="0"/>
            </a:endParaRPr>
          </a:p>
        </p:txBody>
      </p:sp>
      <p:pic>
        <p:nvPicPr>
          <p:cNvPr id="10243" name="Content Placeholder 4" descr="dIMG_4791.jpg"/>
          <p:cNvPicPr>
            <a:picLocks noGrp="1" noChangeAspect="1"/>
          </p:cNvPicPr>
          <p:nvPr>
            <p:ph sz="half" idx="1"/>
          </p:nvPr>
        </p:nvPicPr>
        <p:blipFill>
          <a:blip r:embed="rId3"/>
          <a:srcRect/>
          <a:stretch>
            <a:fillRect/>
          </a:stretch>
        </p:blipFill>
        <p:spPr>
          <a:xfrm>
            <a:off x="1428750" y="1143001"/>
            <a:ext cx="1872854" cy="1403747"/>
          </a:xfrm>
        </p:spPr>
      </p:pic>
      <p:pic>
        <p:nvPicPr>
          <p:cNvPr id="10244" name="Content Placeholder 5" descr="dIMG_4865.jpg"/>
          <p:cNvPicPr>
            <a:picLocks noGrp="1" noChangeAspect="1"/>
          </p:cNvPicPr>
          <p:nvPr>
            <p:ph sz="half" idx="2"/>
          </p:nvPr>
        </p:nvPicPr>
        <p:blipFill>
          <a:blip r:embed="rId4"/>
          <a:srcRect/>
          <a:stretch>
            <a:fillRect/>
          </a:stretch>
        </p:blipFill>
        <p:spPr>
          <a:xfrm>
            <a:off x="1885950" y="2343150"/>
            <a:ext cx="2133600" cy="1600200"/>
          </a:xfrm>
        </p:spPr>
      </p:pic>
      <p:pic>
        <p:nvPicPr>
          <p:cNvPr id="10245" name="Picture 6" descr="dIMG_4786.jpg"/>
          <p:cNvPicPr>
            <a:picLocks noChangeAspect="1"/>
          </p:cNvPicPr>
          <p:nvPr/>
        </p:nvPicPr>
        <p:blipFill>
          <a:blip r:embed="rId5"/>
          <a:srcRect/>
          <a:stretch>
            <a:fillRect/>
          </a:stretch>
        </p:blipFill>
        <p:spPr bwMode="auto">
          <a:xfrm>
            <a:off x="3371850" y="1257300"/>
            <a:ext cx="1981200" cy="1485900"/>
          </a:xfrm>
          <a:prstGeom prst="rect">
            <a:avLst/>
          </a:prstGeom>
          <a:noFill/>
          <a:ln w="9525">
            <a:noFill/>
            <a:miter lim="800000"/>
            <a:headEnd/>
            <a:tailEnd/>
          </a:ln>
        </p:spPr>
      </p:pic>
      <p:pic>
        <p:nvPicPr>
          <p:cNvPr id="10246" name="Picture 7" descr="dIMG_4780.jpg"/>
          <p:cNvPicPr>
            <a:picLocks noChangeAspect="1"/>
          </p:cNvPicPr>
          <p:nvPr/>
        </p:nvPicPr>
        <p:blipFill>
          <a:blip r:embed="rId6"/>
          <a:srcRect/>
          <a:stretch>
            <a:fillRect/>
          </a:stretch>
        </p:blipFill>
        <p:spPr bwMode="auto">
          <a:xfrm>
            <a:off x="5657850" y="971550"/>
            <a:ext cx="2014538" cy="2686050"/>
          </a:xfrm>
          <a:prstGeom prst="rect">
            <a:avLst/>
          </a:prstGeom>
          <a:noFill/>
          <a:ln w="9525">
            <a:noFill/>
            <a:miter lim="800000"/>
            <a:headEnd/>
            <a:tailEnd/>
          </a:ln>
        </p:spPr>
      </p:pic>
      <p:pic>
        <p:nvPicPr>
          <p:cNvPr id="10247" name="Picture 8" descr="dIMG_4761.jpg"/>
          <p:cNvPicPr>
            <a:picLocks noChangeAspect="1"/>
          </p:cNvPicPr>
          <p:nvPr/>
        </p:nvPicPr>
        <p:blipFill>
          <a:blip r:embed="rId7"/>
          <a:srcRect/>
          <a:stretch>
            <a:fillRect/>
          </a:stretch>
        </p:blipFill>
        <p:spPr bwMode="auto">
          <a:xfrm>
            <a:off x="4600575" y="2857500"/>
            <a:ext cx="1457325" cy="1943100"/>
          </a:xfrm>
          <a:prstGeom prst="rect">
            <a:avLst/>
          </a:prstGeom>
          <a:noFill/>
          <a:ln w="9525">
            <a:noFill/>
            <a:miter lim="800000"/>
            <a:headEnd/>
            <a:tailEnd/>
          </a:ln>
        </p:spPr>
      </p:pic>
      <p:pic>
        <p:nvPicPr>
          <p:cNvPr id="10248" name="Picture 3" descr="Rhizome Final Logo2"/>
          <p:cNvPicPr>
            <a:picLocks noChangeAspect="1" noChangeArrowheads="1"/>
          </p:cNvPicPr>
          <p:nvPr/>
        </p:nvPicPr>
        <p:blipFill>
          <a:blip r:embed="rId8" cstate="print"/>
          <a:srcRect t="16667" b="24306"/>
          <a:stretch>
            <a:fillRect/>
          </a:stretch>
        </p:blipFill>
        <p:spPr bwMode="auto">
          <a:xfrm>
            <a:off x="6686551" y="4686301"/>
            <a:ext cx="1117997" cy="307181"/>
          </a:xfrm>
          <a:prstGeom prst="rect">
            <a:avLst/>
          </a:prstGeom>
          <a:noFill/>
          <a:ln w="9525">
            <a:noFill/>
            <a:miter lim="800000"/>
            <a:headEnd/>
            <a:tailEnd/>
          </a:ln>
        </p:spPr>
      </p:pic>
      <p:pic>
        <p:nvPicPr>
          <p:cNvPr id="10" name="Picture 9" descr="why.jpg"/>
          <p:cNvPicPr>
            <a:picLocks noChangeAspect="1"/>
          </p:cNvPicPr>
          <p:nvPr/>
        </p:nvPicPr>
        <p:blipFill>
          <a:blip r:embed="rId9" cstate="print"/>
          <a:srcRect b="50000"/>
          <a:stretch>
            <a:fillRect/>
          </a:stretch>
        </p:blipFill>
        <p:spPr>
          <a:xfrm>
            <a:off x="1143000" y="1"/>
            <a:ext cx="1314450" cy="1039886"/>
          </a:xfrm>
          <a:prstGeom prst="rect">
            <a:avLst/>
          </a:prstGeom>
        </p:spPr>
      </p:pic>
      <p:sp>
        <p:nvSpPr>
          <p:cNvPr id="2" name="TextBox 1">
            <a:extLst>
              <a:ext uri="{FF2B5EF4-FFF2-40B4-BE49-F238E27FC236}">
                <a16:creationId xmlns:a16="http://schemas.microsoft.com/office/drawing/2014/main" id="{E26EA643-6274-43E3-A1B6-12CE9572C59A}"/>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A49B-0760-4C43-A21B-6B13C1D37616}"/>
              </a:ext>
            </a:extLst>
          </p:cNvPr>
          <p:cNvSpPr>
            <a:spLocks noGrp="1"/>
          </p:cNvSpPr>
          <p:nvPr>
            <p:ph type="title"/>
          </p:nvPr>
        </p:nvSpPr>
        <p:spPr>
          <a:xfrm>
            <a:off x="1657350" y="205978"/>
            <a:ext cx="3314700" cy="1222772"/>
          </a:xfrm>
        </p:spPr>
        <p:txBody>
          <a:bodyPr/>
          <a:lstStyle/>
          <a:p>
            <a:r>
              <a:rPr lang="en-US" sz="2400" dirty="0"/>
              <a:t>Fancy high-end lampshades made by PTG </a:t>
            </a:r>
            <a:r>
              <a:rPr lang="en-US" sz="2400" dirty="0" err="1"/>
              <a:t>Baiga</a:t>
            </a:r>
            <a:r>
              <a:rPr lang="en-US" sz="2400" dirty="0"/>
              <a:t> Tribe Artisans</a:t>
            </a:r>
            <a:endParaRPr lang="en-IN" sz="2400" dirty="0"/>
          </a:p>
        </p:txBody>
      </p:sp>
      <p:pic>
        <p:nvPicPr>
          <p:cNvPr id="4" name="Content Placeholder 3">
            <a:extLst>
              <a:ext uri="{FF2B5EF4-FFF2-40B4-BE49-F238E27FC236}">
                <a16:creationId xmlns:a16="http://schemas.microsoft.com/office/drawing/2014/main" id="{C5F17F3D-8CC1-4B58-9716-E293DE456E38}"/>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43500" y="16497"/>
            <a:ext cx="2857500" cy="1869453"/>
          </a:xfrm>
          <a:prstGeom prst="rect">
            <a:avLst/>
          </a:prstGeom>
          <a:noFill/>
          <a:ln>
            <a:noFill/>
          </a:ln>
        </p:spPr>
      </p:pic>
      <p:pic>
        <p:nvPicPr>
          <p:cNvPr id="5" name="Picture 4">
            <a:extLst>
              <a:ext uri="{FF2B5EF4-FFF2-40B4-BE49-F238E27FC236}">
                <a16:creationId xmlns:a16="http://schemas.microsoft.com/office/drawing/2014/main" id="{BCB8CC77-D304-4353-9CFE-E0FDF39D7F9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733551"/>
            <a:ext cx="4305300" cy="3393454"/>
          </a:xfrm>
          <a:prstGeom prst="rect">
            <a:avLst/>
          </a:prstGeom>
          <a:noFill/>
          <a:ln>
            <a:noFill/>
          </a:ln>
        </p:spPr>
      </p:pic>
      <p:pic>
        <p:nvPicPr>
          <p:cNvPr id="6" name="Picture 5">
            <a:extLst>
              <a:ext uri="{FF2B5EF4-FFF2-40B4-BE49-F238E27FC236}">
                <a16:creationId xmlns:a16="http://schemas.microsoft.com/office/drawing/2014/main" id="{A0687D11-0AC3-4F55-BEFF-3DEA0BF0FFD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314701"/>
            <a:ext cx="2743200" cy="1812303"/>
          </a:xfrm>
          <a:prstGeom prst="rect">
            <a:avLst/>
          </a:prstGeom>
          <a:noFill/>
          <a:ln>
            <a:noFill/>
          </a:ln>
        </p:spPr>
      </p:pic>
      <p:sp>
        <p:nvSpPr>
          <p:cNvPr id="7" name="Title 1">
            <a:extLst>
              <a:ext uri="{FF2B5EF4-FFF2-40B4-BE49-F238E27FC236}">
                <a16:creationId xmlns:a16="http://schemas.microsoft.com/office/drawing/2014/main" id="{106E7035-E6F0-44BF-B68D-C8DE73F90467}"/>
              </a:ext>
            </a:extLst>
          </p:cNvPr>
          <p:cNvSpPr txBox="1">
            <a:spLocks/>
          </p:cNvSpPr>
          <p:nvPr/>
        </p:nvSpPr>
        <p:spPr>
          <a:xfrm>
            <a:off x="5086350" y="1985404"/>
            <a:ext cx="2228850" cy="12227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The head artisan is physically challenged</a:t>
            </a:r>
            <a:endParaRPr lang="en-IN" sz="2400" dirty="0"/>
          </a:p>
        </p:txBody>
      </p:sp>
    </p:spTree>
    <p:extLst>
      <p:ext uri="{BB962C8B-B14F-4D97-AF65-F5344CB8AC3E}">
        <p14:creationId xmlns:p14="http://schemas.microsoft.com/office/powerpoint/2010/main" val="3156716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75997-C033-40A2-9333-A08602D7B936}"/>
              </a:ext>
            </a:extLst>
          </p:cNvPr>
          <p:cNvSpPr>
            <a:spLocks noGrp="1"/>
          </p:cNvSpPr>
          <p:nvPr>
            <p:ph type="title"/>
          </p:nvPr>
        </p:nvSpPr>
        <p:spPr>
          <a:xfrm>
            <a:off x="3352800" y="57150"/>
            <a:ext cx="4055490" cy="2000250"/>
          </a:xfrm>
        </p:spPr>
        <p:txBody>
          <a:bodyPr>
            <a:normAutofit/>
          </a:bodyPr>
          <a:lstStyle/>
          <a:p>
            <a:r>
              <a:rPr lang="en-US" sz="2100" b="1" dirty="0"/>
              <a:t>Bamboo into Bollywood</a:t>
            </a:r>
            <a:br>
              <a:rPr lang="en-US" sz="2100" dirty="0"/>
            </a:br>
            <a:br>
              <a:rPr lang="en-US" sz="2100" dirty="0"/>
            </a:br>
            <a:r>
              <a:rPr lang="en-US" sz="2100" dirty="0"/>
              <a:t>Film Producer </a:t>
            </a:r>
            <a:r>
              <a:rPr lang="en-US" sz="2100" dirty="0" err="1"/>
              <a:t>Prahlad</a:t>
            </a:r>
            <a:r>
              <a:rPr lang="en-US" sz="2100" dirty="0"/>
              <a:t> Thakkar Purchased Bamboo Furniture from </a:t>
            </a:r>
            <a:r>
              <a:rPr lang="en-US" sz="2100" dirty="0" err="1"/>
              <a:t>Balaghat</a:t>
            </a:r>
            <a:r>
              <a:rPr lang="en-US" sz="2100" dirty="0"/>
              <a:t> Bamboo Centre</a:t>
            </a:r>
            <a:endParaRPr lang="en-IN" sz="2100" dirty="0"/>
          </a:p>
        </p:txBody>
      </p:sp>
      <p:pic>
        <p:nvPicPr>
          <p:cNvPr id="4" name="Picture 3">
            <a:extLst>
              <a:ext uri="{FF2B5EF4-FFF2-40B4-BE49-F238E27FC236}">
                <a16:creationId xmlns:a16="http://schemas.microsoft.com/office/drawing/2014/main" id="{ECD3FB39-8EBA-4B8B-8BB0-C09529B97D1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3064890" cy="5143500"/>
          </a:xfrm>
          <a:prstGeom prst="rect">
            <a:avLst/>
          </a:prstGeom>
          <a:noFill/>
          <a:ln>
            <a:noFill/>
          </a:ln>
        </p:spPr>
      </p:pic>
      <p:pic>
        <p:nvPicPr>
          <p:cNvPr id="5" name="Picture 4">
            <a:extLst>
              <a:ext uri="{FF2B5EF4-FFF2-40B4-BE49-F238E27FC236}">
                <a16:creationId xmlns:a16="http://schemas.microsoft.com/office/drawing/2014/main" id="{78E8598F-515E-49FA-977C-6C42E6CA1E5F}"/>
              </a:ext>
            </a:extLst>
          </p:cNvPr>
          <p:cNvPicPr/>
          <p:nvPr/>
        </p:nvPicPr>
        <p:blipFill rotWithShape="1">
          <a:blip r:embed="rId3">
            <a:extLst>
              <a:ext uri="{28A0092B-C50C-407E-A947-70E740481C1C}">
                <a14:useLocalDpi xmlns:a14="http://schemas.microsoft.com/office/drawing/2010/main" val="0"/>
              </a:ext>
            </a:extLst>
          </a:blip>
          <a:srcRect l="-4381" t="10954" r="-2555" b="9537"/>
          <a:stretch/>
        </p:blipFill>
        <p:spPr bwMode="auto">
          <a:xfrm>
            <a:off x="3941445" y="2266950"/>
            <a:ext cx="3983355" cy="28765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0400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361950"/>
            <a:ext cx="3448050" cy="1143000"/>
          </a:xfrm>
        </p:spPr>
        <p:txBody>
          <a:bodyPr/>
          <a:lstStyle/>
          <a:p>
            <a:r>
              <a:rPr lang="en-IN" sz="3000" b="1" dirty="0">
                <a:solidFill>
                  <a:srgbClr val="00B050"/>
                </a:solidFill>
              </a:rPr>
              <a:t>Extensive Range of products and market</a:t>
            </a:r>
          </a:p>
        </p:txBody>
      </p:sp>
      <p:sp>
        <p:nvSpPr>
          <p:cNvPr id="3" name="Content Placeholder 2"/>
          <p:cNvSpPr>
            <a:spLocks noGrp="1"/>
          </p:cNvSpPr>
          <p:nvPr>
            <p:ph idx="1"/>
          </p:nvPr>
        </p:nvSpPr>
        <p:spPr>
          <a:xfrm>
            <a:off x="4038600" y="2170583"/>
            <a:ext cx="3714750" cy="1885950"/>
          </a:xfrm>
        </p:spPr>
        <p:txBody>
          <a:bodyPr>
            <a:normAutofit fontScale="85000" lnSpcReduction="10000"/>
          </a:bodyPr>
          <a:lstStyle/>
          <a:p>
            <a:r>
              <a:rPr lang="en-IN" dirty="0">
                <a:solidFill>
                  <a:srgbClr val="00B050"/>
                </a:solidFill>
              </a:rPr>
              <a:t>Around 10000 products</a:t>
            </a:r>
          </a:p>
          <a:p>
            <a:r>
              <a:rPr lang="en-IN" dirty="0">
                <a:solidFill>
                  <a:srgbClr val="00B050"/>
                </a:solidFill>
              </a:rPr>
              <a:t>From low end to high end</a:t>
            </a:r>
          </a:p>
          <a:p>
            <a:r>
              <a:rPr lang="en-IN" dirty="0">
                <a:solidFill>
                  <a:srgbClr val="00B050"/>
                </a:solidFill>
              </a:rPr>
              <a:t>From rural to urban</a:t>
            </a:r>
          </a:p>
          <a:p>
            <a:r>
              <a:rPr lang="en-IN" dirty="0">
                <a:solidFill>
                  <a:srgbClr val="00B050"/>
                </a:solidFill>
              </a:rPr>
              <a:t>From local to global</a:t>
            </a:r>
          </a:p>
        </p:txBody>
      </p:sp>
      <p:sp>
        <p:nvSpPr>
          <p:cNvPr id="5" name="TextBox 4">
            <a:extLst>
              <a:ext uri="{FF2B5EF4-FFF2-40B4-BE49-F238E27FC236}">
                <a16:creationId xmlns:a16="http://schemas.microsoft.com/office/drawing/2014/main" id="{24DEB321-4DD5-459B-82E3-8A156ADC55FD}"/>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ritika\Desktop\SBM\Exposure Visit Pics (5-11 May 2014)\AKB\101NIKON\a\DSCN7491.JPG"/>
          <p:cNvPicPr>
            <a:picLocks noChangeAspect="1" noChangeArrowheads="1"/>
          </p:cNvPicPr>
          <p:nvPr/>
        </p:nvPicPr>
        <p:blipFill>
          <a:blip r:embed="rId2" cstate="print"/>
          <a:srcRect t="13462" r="2138"/>
          <a:stretch>
            <a:fillRect/>
          </a:stretch>
        </p:blipFill>
        <p:spPr bwMode="auto">
          <a:xfrm>
            <a:off x="21194" y="0"/>
            <a:ext cx="3874347" cy="2724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descr="DSCN7490.JPG"/>
          <p:cNvPicPr>
            <a:picLocks noGrp="1" noChangeAspect="1"/>
          </p:cNvPicPr>
          <p:nvPr>
            <p:ph idx="1"/>
          </p:nvPr>
        </p:nvPicPr>
        <p:blipFill>
          <a:blip r:embed="rId3" cstate="print"/>
          <a:stretch>
            <a:fillRect/>
          </a:stretch>
        </p:blipFill>
        <p:spPr>
          <a:xfrm>
            <a:off x="4032593" y="1877370"/>
            <a:ext cx="3874347" cy="3162255"/>
          </a:xfrm>
          <a:ln w="38100" cap="sq">
            <a:solidFill>
              <a:srgbClr val="000000"/>
            </a:solidFill>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F9D9714F-D05A-43B6-A518-4BE378C197C4}"/>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pic>
        <p:nvPicPr>
          <p:cNvPr id="5" name="Picture 2" descr="C:\Users\ritika\Desktop\SBM\Exposure Visit Pics (5-11 May 2014)\AKB\101NIKON\a\DSCN7531.JPG">
            <a:extLst>
              <a:ext uri="{FF2B5EF4-FFF2-40B4-BE49-F238E27FC236}">
                <a16:creationId xmlns:a16="http://schemas.microsoft.com/office/drawing/2014/main" id="{A87BB7CB-3B05-43A0-8A04-19477DB4BC12}"/>
              </a:ext>
            </a:extLst>
          </p:cNvPr>
          <p:cNvPicPr>
            <a:picLocks noChangeAspect="1" noChangeArrowheads="1"/>
          </p:cNvPicPr>
          <p:nvPr/>
        </p:nvPicPr>
        <p:blipFill>
          <a:blip r:embed="rId4" cstate="print"/>
          <a:srcRect l="3465" b="10890"/>
          <a:stretch>
            <a:fillRect/>
          </a:stretch>
        </p:blipFill>
        <p:spPr bwMode="auto">
          <a:xfrm>
            <a:off x="51674" y="2855469"/>
            <a:ext cx="3255406" cy="2253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3" descr="C:\Users\ritika\Desktop\SBM\Exposure Visit Pics (5-11 May 2014)\AKB\101NIKON\a\DSCN7556.JPG">
            <a:extLst>
              <a:ext uri="{FF2B5EF4-FFF2-40B4-BE49-F238E27FC236}">
                <a16:creationId xmlns:a16="http://schemas.microsoft.com/office/drawing/2014/main" id="{2214F611-B07C-43C1-B6D5-C517B4ED5BE2}"/>
              </a:ext>
            </a:extLst>
          </p:cNvPr>
          <p:cNvPicPr>
            <a:picLocks noChangeAspect="1" noChangeArrowheads="1"/>
          </p:cNvPicPr>
          <p:nvPr/>
        </p:nvPicPr>
        <p:blipFill>
          <a:blip r:embed="rId5" cstate="print"/>
          <a:srcRect/>
          <a:stretch>
            <a:fillRect/>
          </a:stretch>
        </p:blipFill>
        <p:spPr bwMode="auto">
          <a:xfrm>
            <a:off x="6996888" y="26670"/>
            <a:ext cx="2125917" cy="1777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3" descr="C:\Users\ritika\Desktop\SBM\Exposure Visit Pics (5-11 May 2014)\AKB\101NIKON\a\DSCN7493.JPG">
            <a:extLst>
              <a:ext uri="{FF2B5EF4-FFF2-40B4-BE49-F238E27FC236}">
                <a16:creationId xmlns:a16="http://schemas.microsoft.com/office/drawing/2014/main" id="{9AC34504-ED4A-45FB-964C-8BD4602E9C22}"/>
              </a:ext>
            </a:extLst>
          </p:cNvPr>
          <p:cNvPicPr>
            <a:picLocks noChangeAspect="1" noChangeArrowheads="1"/>
          </p:cNvPicPr>
          <p:nvPr/>
        </p:nvPicPr>
        <p:blipFill>
          <a:blip r:embed="rId6" cstate="print"/>
          <a:srcRect/>
          <a:stretch>
            <a:fillRect/>
          </a:stretch>
        </p:blipFill>
        <p:spPr>
          <a:xfrm>
            <a:off x="4495800" y="26671"/>
            <a:ext cx="2369874" cy="1777406"/>
          </a:xfrm>
          <a:prstGeom prst="rect">
            <a:avLst/>
          </a:prstGeom>
          <a:ln w="38100" cap="sq">
            <a:solidFill>
              <a:srgbClr val="000000"/>
            </a:solidFill>
          </a:ln>
          <a:effectLst>
            <a:outerShdw blurRad="50800" dist="38100" dir="2700000" algn="tl" rotWithShape="0">
              <a:srgbClr val="000000">
                <a:alpha val="43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171450"/>
            <a:ext cx="6000750" cy="415498"/>
          </a:xfrm>
          <a:prstGeom prst="rect">
            <a:avLst/>
          </a:prstGeom>
        </p:spPr>
        <p:txBody>
          <a:bodyPr wrap="square">
            <a:spAutoFit/>
          </a:bodyPr>
          <a:lstStyle/>
          <a:p>
            <a:pPr>
              <a:spcBef>
                <a:spcPct val="50000"/>
              </a:spcBef>
            </a:pPr>
            <a:r>
              <a:rPr lang="en-US" sz="2100" b="1" u="sng" dirty="0">
                <a:solidFill>
                  <a:schemeClr val="tx1">
                    <a:lumMod val="95000"/>
                    <a:lumOff val="5000"/>
                  </a:schemeClr>
                </a:solidFill>
              </a:rPr>
              <a:t>Some examples of bamboo products from NID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742950"/>
            <a:ext cx="2171700" cy="1719890"/>
          </a:xfrm>
          <a:prstGeom prst="rect">
            <a:avLst/>
          </a:prstGeom>
        </p:spPr>
      </p:pic>
      <p:pic>
        <p:nvPicPr>
          <p:cNvPr id="6" name="Picture 5" descr="DSC_2683.JPG"/>
          <p:cNvPicPr>
            <a:picLocks noChangeAspect="1"/>
          </p:cNvPicPr>
          <p:nvPr/>
        </p:nvPicPr>
        <p:blipFill rotWithShape="1">
          <a:blip r:embed="rId3" cstate="print"/>
          <a:srcRect t="18544" b="4496"/>
          <a:stretch/>
        </p:blipFill>
        <p:spPr>
          <a:xfrm>
            <a:off x="4509655" y="768775"/>
            <a:ext cx="3047537" cy="157437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1364" t="8296" r="23485" b="7613"/>
          <a:stretch/>
        </p:blipFill>
        <p:spPr>
          <a:xfrm>
            <a:off x="3290527" y="2745127"/>
            <a:ext cx="1624373" cy="201683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0330" t="13141" r="26186" b="5756"/>
          <a:stretch/>
        </p:blipFill>
        <p:spPr>
          <a:xfrm>
            <a:off x="1428750" y="2758722"/>
            <a:ext cx="1600200" cy="198965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7800" y="2410287"/>
            <a:ext cx="1371600" cy="143123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7220" y="3314701"/>
            <a:ext cx="1305949" cy="1483112"/>
          </a:xfrm>
          <a:prstGeom prst="rect">
            <a:avLst/>
          </a:prstGeom>
        </p:spPr>
      </p:pic>
      <p:sp>
        <p:nvSpPr>
          <p:cNvPr id="2" name="TextBox 1">
            <a:extLst>
              <a:ext uri="{FF2B5EF4-FFF2-40B4-BE49-F238E27FC236}">
                <a16:creationId xmlns:a16="http://schemas.microsoft.com/office/drawing/2014/main" id="{E2FD538A-C4ED-415B-865F-88F576AE7720}"/>
              </a:ext>
            </a:extLst>
          </p:cNvPr>
          <p:cNvSpPr txBox="1"/>
          <p:nvPr/>
        </p:nvSpPr>
        <p:spPr>
          <a:xfrm>
            <a:off x="685800" y="4912667"/>
            <a:ext cx="2438400" cy="253916"/>
          </a:xfrm>
          <a:prstGeom prst="rect">
            <a:avLst/>
          </a:prstGeom>
          <a:solidFill>
            <a:srgbClr val="00B050"/>
          </a:solidFill>
        </p:spPr>
        <p:txBody>
          <a:bodyPr wrap="squar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24841904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2090848"/>
            <a:ext cx="1771650" cy="271785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360" t="5670" r="12701" b="9240"/>
          <a:stretch/>
        </p:blipFill>
        <p:spPr>
          <a:xfrm>
            <a:off x="4800600" y="63198"/>
            <a:ext cx="2535381" cy="193790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8283"/>
          <a:stretch/>
        </p:blipFill>
        <p:spPr>
          <a:xfrm>
            <a:off x="3943350" y="1999377"/>
            <a:ext cx="1460075" cy="288088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1060" t="8368" r="12577" b="7683"/>
          <a:stretch/>
        </p:blipFill>
        <p:spPr>
          <a:xfrm>
            <a:off x="1632121" y="1843088"/>
            <a:ext cx="1972775" cy="144044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0758" t="22387" r="23939" b="17387"/>
          <a:stretch/>
        </p:blipFill>
        <p:spPr>
          <a:xfrm>
            <a:off x="1444337" y="3314700"/>
            <a:ext cx="2348345" cy="1704963"/>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6843" t="21631" r="10883" b="16324"/>
          <a:stretch/>
        </p:blipFill>
        <p:spPr>
          <a:xfrm>
            <a:off x="1465118" y="228600"/>
            <a:ext cx="2592532" cy="1483777"/>
          </a:xfrm>
          <a:prstGeom prst="rect">
            <a:avLst/>
          </a:prstGeom>
        </p:spPr>
      </p:pic>
      <p:sp>
        <p:nvSpPr>
          <p:cNvPr id="2" name="TextBox 1">
            <a:extLst>
              <a:ext uri="{FF2B5EF4-FFF2-40B4-BE49-F238E27FC236}">
                <a16:creationId xmlns:a16="http://schemas.microsoft.com/office/drawing/2014/main" id="{251F990A-76E3-4C3B-ACCE-89AE458AF474}"/>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2482044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86300" y="348096"/>
            <a:ext cx="2457450" cy="1382317"/>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93768" y="43834"/>
            <a:ext cx="2457450" cy="138231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8509" y="3333750"/>
            <a:ext cx="1943100" cy="129056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9472" y="2038147"/>
            <a:ext cx="1816418" cy="1067206"/>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b="11569"/>
          <a:stretch/>
        </p:blipFill>
        <p:spPr>
          <a:xfrm>
            <a:off x="0" y="2952750"/>
            <a:ext cx="2093768" cy="1231075"/>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10906" r="9458"/>
          <a:stretch/>
        </p:blipFill>
        <p:spPr>
          <a:xfrm>
            <a:off x="5086350" y="1905130"/>
            <a:ext cx="1657350" cy="3133415"/>
          </a:xfrm>
          <a:prstGeom prst="rect">
            <a:avLst/>
          </a:prstGeom>
        </p:spPr>
      </p:pic>
      <p:sp>
        <p:nvSpPr>
          <p:cNvPr id="2" name="TextBox 1">
            <a:extLst>
              <a:ext uri="{FF2B5EF4-FFF2-40B4-BE49-F238E27FC236}">
                <a16:creationId xmlns:a16="http://schemas.microsoft.com/office/drawing/2014/main" id="{F02E8528-C000-4A8C-B285-C5539B1EF5B1}"/>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408106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Distribution of Bamboo across Globe</a:t>
            </a:r>
            <a:endParaRPr lang="en-IN" dirty="0"/>
          </a:p>
        </p:txBody>
      </p:sp>
      <p:sp>
        <p:nvSpPr>
          <p:cNvPr id="3" name="Content Placeholder 2"/>
          <p:cNvSpPr>
            <a:spLocks noGrp="1"/>
          </p:cNvSpPr>
          <p:nvPr>
            <p:ph sz="quarter" idx="13"/>
          </p:nvPr>
        </p:nvSpPr>
        <p:spPr>
          <a:xfrm>
            <a:off x="251520" y="1352550"/>
            <a:ext cx="4032448" cy="3667472"/>
          </a:xfrm>
        </p:spPr>
        <p:txBody>
          <a:bodyPr>
            <a:normAutofit fontScale="70000" lnSpcReduction="20000"/>
          </a:bodyPr>
          <a:lstStyle/>
          <a:p>
            <a:pPr marL="231775" indent="-231775" algn="just"/>
            <a:r>
              <a:rPr lang="en-IN" sz="4000" dirty="0"/>
              <a:t>Asian countries have 80 % of the world bamboo resources (China, India, Myanmar etc) </a:t>
            </a:r>
          </a:p>
          <a:p>
            <a:pPr marL="231775" indent="-231775" algn="just"/>
            <a:r>
              <a:rPr lang="en-IN" sz="4000" dirty="0"/>
              <a:t>They can play a pivotal role in establishing Bamboo as the change agent for poverty alleviation and climate change mitigation.</a:t>
            </a:r>
          </a:p>
          <a:p>
            <a:endParaRPr lang="en-IN" dirty="0"/>
          </a:p>
        </p:txBody>
      </p:sp>
      <p:pic>
        <p:nvPicPr>
          <p:cNvPr id="1026" name="Picture 2"/>
          <p:cNvPicPr>
            <a:picLocks noChangeAspect="1" noChangeArrowheads="1"/>
          </p:cNvPicPr>
          <p:nvPr/>
        </p:nvPicPr>
        <p:blipFill>
          <a:blip r:embed="rId3" cstate="print"/>
          <a:srcRect l="11764" t="22327" r="8984" b="3718"/>
          <a:stretch>
            <a:fillRect/>
          </a:stretch>
        </p:blipFill>
        <p:spPr bwMode="auto">
          <a:xfrm>
            <a:off x="4211961" y="1491630"/>
            <a:ext cx="4752527" cy="2736304"/>
          </a:xfrm>
          <a:prstGeom prst="rect">
            <a:avLst/>
          </a:prstGeom>
          <a:noFill/>
          <a:ln w="9525">
            <a:noFill/>
            <a:miter lim="800000"/>
            <a:headEnd/>
            <a:tailEnd/>
          </a:ln>
        </p:spPr>
      </p:pic>
      <p:sp>
        <p:nvSpPr>
          <p:cNvPr id="7" name="Rectangle 6"/>
          <p:cNvSpPr/>
          <p:nvPr/>
        </p:nvSpPr>
        <p:spPr>
          <a:xfrm>
            <a:off x="4716016" y="4299942"/>
            <a:ext cx="424847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Distribution of Bamboo across globe</a:t>
            </a:r>
          </a:p>
          <a:p>
            <a:pPr algn="ctr"/>
            <a:r>
              <a:rPr lang="en-US" dirty="0"/>
              <a:t> Credit : </a:t>
            </a:r>
            <a:r>
              <a:rPr lang="en-IN" dirty="0"/>
              <a:t>Wikimedia Commons</a:t>
            </a:r>
          </a:p>
        </p:txBody>
      </p:sp>
    </p:spTree>
    <p:extLst>
      <p:ext uri="{BB962C8B-B14F-4D97-AF65-F5344CB8AC3E}">
        <p14:creationId xmlns:p14="http://schemas.microsoft.com/office/powerpoint/2010/main" val="24277453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110594" name="Picture 2" descr="D:\ECO TOURISM\_MG_6416'.jpg"/>
          <p:cNvPicPr>
            <a:picLocks noChangeAspect="1" noChangeArrowheads="1"/>
          </p:cNvPicPr>
          <p:nvPr/>
        </p:nvPicPr>
        <p:blipFill>
          <a:blip r:embed="rId2"/>
          <a:srcRect/>
          <a:stretch>
            <a:fillRect/>
          </a:stretch>
        </p:blipFill>
        <p:spPr bwMode="auto">
          <a:xfrm>
            <a:off x="285750" y="-285750"/>
            <a:ext cx="8572500" cy="57150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2" descr="bambo lantern"/>
          <p:cNvPicPr>
            <a:picLocks noChangeAspect="1" noChangeArrowheads="1"/>
          </p:cNvPicPr>
          <p:nvPr/>
        </p:nvPicPr>
        <p:blipFill>
          <a:blip r:embed="rId3"/>
          <a:srcRect/>
          <a:stretch>
            <a:fillRect/>
          </a:stretch>
        </p:blipFill>
        <p:spPr bwMode="auto">
          <a:xfrm>
            <a:off x="1143000" y="0"/>
            <a:ext cx="3314700" cy="2486025"/>
          </a:xfrm>
          <a:prstGeom prst="rect">
            <a:avLst/>
          </a:prstGeom>
          <a:noFill/>
          <a:ln w="9525">
            <a:noFill/>
            <a:miter lim="800000"/>
            <a:headEnd/>
            <a:tailEnd/>
          </a:ln>
        </p:spPr>
      </p:pic>
      <p:pic>
        <p:nvPicPr>
          <p:cNvPr id="41988" name="Picture 4"/>
          <p:cNvPicPr>
            <a:picLocks noChangeAspect="1" noChangeArrowheads="1"/>
          </p:cNvPicPr>
          <p:nvPr/>
        </p:nvPicPr>
        <p:blipFill>
          <a:blip r:embed="rId4"/>
          <a:srcRect/>
          <a:stretch>
            <a:fillRect/>
          </a:stretch>
        </p:blipFill>
        <p:spPr bwMode="auto">
          <a:xfrm>
            <a:off x="4429125" y="0"/>
            <a:ext cx="3571875" cy="2235994"/>
          </a:xfrm>
          <a:prstGeom prst="rect">
            <a:avLst/>
          </a:prstGeom>
          <a:noFill/>
          <a:ln w="9525">
            <a:noFill/>
            <a:miter lim="800000"/>
            <a:headEnd/>
            <a:tailEnd/>
          </a:ln>
        </p:spPr>
      </p:pic>
      <p:pic>
        <p:nvPicPr>
          <p:cNvPr id="5" name="Picture 2"/>
          <p:cNvPicPr>
            <a:picLocks noChangeAspect="1" noChangeArrowheads="1"/>
          </p:cNvPicPr>
          <p:nvPr/>
        </p:nvPicPr>
        <p:blipFill>
          <a:blip r:embed="rId5"/>
          <a:srcRect l="3896" t="18182" r="-325" b="20779"/>
          <a:stretch>
            <a:fillRect/>
          </a:stretch>
        </p:blipFill>
        <p:spPr bwMode="auto">
          <a:xfrm>
            <a:off x="2343150" y="2457450"/>
            <a:ext cx="5657850" cy="2686050"/>
          </a:xfrm>
          <a:prstGeom prst="rect">
            <a:avLst/>
          </a:prstGeom>
          <a:noFill/>
          <a:ln w="9525">
            <a:noFill/>
            <a:miter lim="800000"/>
            <a:headEnd/>
            <a:tailEnd/>
          </a:ln>
        </p:spPr>
      </p:pic>
      <p:sp>
        <p:nvSpPr>
          <p:cNvPr id="2" name="TextBox 1">
            <a:extLst>
              <a:ext uri="{FF2B5EF4-FFF2-40B4-BE49-F238E27FC236}">
                <a16:creationId xmlns:a16="http://schemas.microsoft.com/office/drawing/2014/main" id="{AB3373A6-34AA-47D3-AC8B-2077C6268EEB}"/>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it’s strong?</a:t>
            </a:r>
          </a:p>
        </p:txBody>
      </p:sp>
      <p:sp>
        <p:nvSpPr>
          <p:cNvPr id="8195" name="Rectangle 3"/>
          <p:cNvSpPr>
            <a:spLocks noGrp="1" noChangeArrowheads="1"/>
          </p:cNvSpPr>
          <p:nvPr>
            <p:ph type="body" sz="half" idx="1"/>
          </p:nvPr>
        </p:nvSpPr>
        <p:spPr/>
        <p:txBody>
          <a:bodyPr/>
          <a:lstStyle/>
          <a:p>
            <a:pPr eaLnBrk="1" hangingPunct="1"/>
            <a:endParaRPr lang="en-US" sz="2100"/>
          </a:p>
        </p:txBody>
      </p:sp>
      <p:pic>
        <p:nvPicPr>
          <p:cNvPr id="8196" name="Picture 9" descr="http://www.koolbamboo.com/BBLargestructures/Dsc01855.jpg"/>
          <p:cNvPicPr>
            <a:picLocks noChangeAspect="1" noChangeArrowheads="1"/>
          </p:cNvPicPr>
          <p:nvPr/>
        </p:nvPicPr>
        <p:blipFill>
          <a:blip r:embed="rId2"/>
          <a:srcRect/>
          <a:stretch>
            <a:fillRect/>
          </a:stretch>
        </p:blipFill>
        <p:spPr bwMode="auto">
          <a:xfrm>
            <a:off x="1885950" y="1035844"/>
            <a:ext cx="3143250" cy="3536156"/>
          </a:xfrm>
          <a:prstGeom prst="rect">
            <a:avLst/>
          </a:prstGeom>
          <a:noFill/>
          <a:ln w="9525">
            <a:noFill/>
            <a:miter lim="800000"/>
            <a:headEnd/>
            <a:tailEnd/>
          </a:ln>
        </p:spPr>
      </p:pic>
      <p:pic>
        <p:nvPicPr>
          <p:cNvPr id="8197" name="Picture 10" descr="http://www.koolbamboo.com/BBLargestructures/IMGP2754.JPG"/>
          <p:cNvPicPr>
            <a:picLocks noGrp="1" noChangeAspect="1" noChangeArrowheads="1"/>
          </p:cNvPicPr>
          <p:nvPr>
            <p:ph type="clipArt" sz="half" idx="2"/>
          </p:nvPr>
        </p:nvPicPr>
        <p:blipFill>
          <a:blip r:embed="rId3"/>
          <a:srcRect/>
          <a:stretch>
            <a:fillRect/>
          </a:stretch>
        </p:blipFill>
        <p:spPr>
          <a:noFill/>
        </p:spPr>
      </p:pic>
      <p:sp>
        <p:nvSpPr>
          <p:cNvPr id="2" name="TextBox 1">
            <a:extLst>
              <a:ext uri="{FF2B5EF4-FFF2-40B4-BE49-F238E27FC236}">
                <a16:creationId xmlns:a16="http://schemas.microsoft.com/office/drawing/2014/main" id="{23EBCAB9-45F3-4F76-A15B-43D5C96B9DB9}"/>
              </a:ext>
            </a:extLst>
          </p:cNvPr>
          <p:cNvSpPr txBox="1"/>
          <p:nvPr/>
        </p:nvSpPr>
        <p:spPr>
          <a:xfrm>
            <a:off x="11430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406B-17F2-4BDF-BAB4-B1E58AB9FF69}"/>
              </a:ext>
            </a:extLst>
          </p:cNvPr>
          <p:cNvSpPr>
            <a:spLocks noGrp="1"/>
          </p:cNvSpPr>
          <p:nvPr>
            <p:ph type="title"/>
          </p:nvPr>
        </p:nvSpPr>
        <p:spPr>
          <a:xfrm>
            <a:off x="2289573" y="228600"/>
            <a:ext cx="4625578" cy="628650"/>
          </a:xfrm>
        </p:spPr>
        <p:txBody>
          <a:bodyPr>
            <a:normAutofit fontScale="90000"/>
          </a:bodyPr>
          <a:lstStyle/>
          <a:p>
            <a:r>
              <a:rPr lang="en-US" dirty="0"/>
              <a:t>Bamboo Water Bottles</a:t>
            </a:r>
            <a:endParaRPr lang="en-IN" dirty="0"/>
          </a:p>
        </p:txBody>
      </p:sp>
      <p:pic>
        <p:nvPicPr>
          <p:cNvPr id="5" name="Image29">
            <a:extLst>
              <a:ext uri="{FF2B5EF4-FFF2-40B4-BE49-F238E27FC236}">
                <a16:creationId xmlns:a16="http://schemas.microsoft.com/office/drawing/2014/main" id="{928934D1-D98A-403B-AC47-3EBB1C76581F}"/>
              </a:ext>
            </a:extLst>
          </p:cNvPr>
          <p:cNvPicPr/>
          <p:nvPr/>
        </p:nvPicPr>
        <p:blipFill>
          <a:blip r:embed="rId2"/>
          <a:stretch>
            <a:fillRect/>
          </a:stretch>
        </p:blipFill>
        <p:spPr>
          <a:xfrm>
            <a:off x="1101795" y="1650870"/>
            <a:ext cx="2268325" cy="3492631"/>
          </a:xfrm>
          <a:prstGeom prst="rect">
            <a:avLst/>
          </a:prstGeom>
        </p:spPr>
      </p:pic>
      <p:pic>
        <p:nvPicPr>
          <p:cNvPr id="6" name="Image30">
            <a:extLst>
              <a:ext uri="{FF2B5EF4-FFF2-40B4-BE49-F238E27FC236}">
                <a16:creationId xmlns:a16="http://schemas.microsoft.com/office/drawing/2014/main" id="{2BCBB2EF-FDA1-43B3-B0DC-9CFB7DB4FEAB}"/>
              </a:ext>
            </a:extLst>
          </p:cNvPr>
          <p:cNvPicPr/>
          <p:nvPr/>
        </p:nvPicPr>
        <p:blipFill>
          <a:blip r:embed="rId3"/>
          <a:stretch>
            <a:fillRect/>
          </a:stretch>
        </p:blipFill>
        <p:spPr>
          <a:xfrm>
            <a:off x="5086350" y="1320931"/>
            <a:ext cx="2896975" cy="3803126"/>
          </a:xfrm>
          <a:prstGeom prst="rect">
            <a:avLst/>
          </a:prstGeom>
        </p:spPr>
      </p:pic>
    </p:spTree>
    <p:extLst>
      <p:ext uri="{BB962C8B-B14F-4D97-AF65-F5344CB8AC3E}">
        <p14:creationId xmlns:p14="http://schemas.microsoft.com/office/powerpoint/2010/main" val="31381580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42900"/>
            <a:ext cx="6172200" cy="514350"/>
          </a:xfrm>
        </p:spPr>
        <p:txBody>
          <a:bodyPr>
            <a:normAutofit fontScale="90000"/>
          </a:bodyPr>
          <a:lstStyle/>
          <a:p>
            <a:r>
              <a:rPr lang="en-IN" sz="3300" dirty="0"/>
              <a:t>Bamboo – a complete utility entity</a:t>
            </a:r>
          </a:p>
        </p:txBody>
      </p:sp>
      <p:sp>
        <p:nvSpPr>
          <p:cNvPr id="3" name="Content Placeholder 2"/>
          <p:cNvSpPr>
            <a:spLocks noGrp="1"/>
          </p:cNvSpPr>
          <p:nvPr>
            <p:ph idx="1"/>
          </p:nvPr>
        </p:nvSpPr>
        <p:spPr>
          <a:xfrm>
            <a:off x="1371600" y="1028700"/>
            <a:ext cx="6172200" cy="3829050"/>
          </a:xfrm>
        </p:spPr>
        <p:txBody>
          <a:bodyPr>
            <a:noAutofit/>
          </a:bodyPr>
          <a:lstStyle/>
          <a:p>
            <a:pPr>
              <a:buNone/>
            </a:pPr>
            <a:r>
              <a:rPr lang="en-IN" sz="2400" b="1" dirty="0" err="1">
                <a:latin typeface="+mj-lt"/>
              </a:rPr>
              <a:t>Kerwa</a:t>
            </a:r>
            <a:r>
              <a:rPr lang="en-IN" sz="2400" b="1" dirty="0">
                <a:latin typeface="+mj-lt"/>
              </a:rPr>
              <a:t> Bamboo Centre</a:t>
            </a:r>
          </a:p>
          <a:p>
            <a:pPr lvl="1"/>
            <a:r>
              <a:rPr lang="en-IN" sz="2400" dirty="0">
                <a:latin typeface="+mj-lt"/>
              </a:rPr>
              <a:t>Bamboo blind / </a:t>
            </a:r>
            <a:r>
              <a:rPr lang="en-IN" sz="2400" i="1" dirty="0" err="1">
                <a:latin typeface="+mj-lt"/>
              </a:rPr>
              <a:t>chik</a:t>
            </a:r>
            <a:endParaRPr lang="en-IN" sz="2400" i="1" dirty="0">
              <a:latin typeface="+mj-lt"/>
            </a:endParaRPr>
          </a:p>
          <a:p>
            <a:pPr lvl="2"/>
            <a:r>
              <a:rPr lang="en-IN" sz="2400" i="1" dirty="0" err="1">
                <a:latin typeface="+mj-lt"/>
              </a:rPr>
              <a:t>Agarbatti</a:t>
            </a:r>
            <a:r>
              <a:rPr lang="en-IN" sz="2400" i="1" dirty="0">
                <a:latin typeface="+mj-lt"/>
              </a:rPr>
              <a:t> (incense sticks)</a:t>
            </a:r>
          </a:p>
          <a:p>
            <a:pPr lvl="3"/>
            <a:r>
              <a:rPr lang="en-IN" sz="2400" i="1" dirty="0">
                <a:latin typeface="+mj-lt"/>
              </a:rPr>
              <a:t>Briquettes </a:t>
            </a:r>
          </a:p>
          <a:p>
            <a:pPr lvl="4"/>
            <a:r>
              <a:rPr lang="en-IN" sz="2400" i="1" dirty="0">
                <a:latin typeface="+mj-lt"/>
              </a:rPr>
              <a:t>Charcoal</a:t>
            </a:r>
          </a:p>
          <a:p>
            <a:pPr marL="2217420" lvl="5" indent="-342900">
              <a:buFont typeface="Wingdings" panose="05000000000000000000" pitchFamily="2" charset="2"/>
              <a:buChar char="q"/>
            </a:pPr>
            <a:r>
              <a:rPr lang="en-IN" sz="2400" i="1" dirty="0">
                <a:latin typeface="+mj-lt"/>
              </a:rPr>
              <a:t>Power generation (gasification) </a:t>
            </a:r>
          </a:p>
          <a:p>
            <a:pPr lvl="6"/>
            <a:r>
              <a:rPr lang="en-IN" sz="2400" i="1" dirty="0">
                <a:latin typeface="+mj-lt"/>
              </a:rPr>
              <a:t>(supply to mall thro’ dedicated grid)</a:t>
            </a:r>
          </a:p>
          <a:p>
            <a:pPr lvl="7"/>
            <a:r>
              <a:rPr lang="en-IN" sz="2400" i="1" dirty="0">
                <a:latin typeface="+mj-lt"/>
              </a:rPr>
              <a:t>Leaves to compost</a:t>
            </a:r>
          </a:p>
          <a:p>
            <a:pPr lvl="6"/>
            <a:endParaRPr lang="en-IN" sz="2400" i="1" dirty="0">
              <a:latin typeface="+mj-lt"/>
            </a:endParaRPr>
          </a:p>
          <a:p>
            <a:pPr lvl="1"/>
            <a:endParaRPr lang="en-IN" sz="2400" dirty="0">
              <a:latin typeface="+mj-lt"/>
            </a:endParaRPr>
          </a:p>
        </p:txBody>
      </p:sp>
      <p:sp>
        <p:nvSpPr>
          <p:cNvPr id="5" name="TextBox 4">
            <a:extLst>
              <a:ext uri="{FF2B5EF4-FFF2-40B4-BE49-F238E27FC236}">
                <a16:creationId xmlns:a16="http://schemas.microsoft.com/office/drawing/2014/main" id="{42491E0C-34CA-487A-80A3-32A3BFA1A685}"/>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514350"/>
            <a:ext cx="3067050" cy="857250"/>
          </a:xfrm>
        </p:spPr>
        <p:txBody>
          <a:bodyPr>
            <a:normAutofit fontScale="90000"/>
          </a:bodyPr>
          <a:lstStyle/>
          <a:p>
            <a:r>
              <a:rPr lang="en-IN" b="1" dirty="0">
                <a:solidFill>
                  <a:srgbClr val="00B050"/>
                </a:solidFill>
              </a:rPr>
              <a:t>New Horizons</a:t>
            </a:r>
          </a:p>
        </p:txBody>
      </p:sp>
      <p:sp>
        <p:nvSpPr>
          <p:cNvPr id="3" name="Content Placeholder 2"/>
          <p:cNvSpPr>
            <a:spLocks noGrp="1"/>
          </p:cNvSpPr>
          <p:nvPr>
            <p:ph idx="1"/>
          </p:nvPr>
        </p:nvSpPr>
        <p:spPr>
          <a:xfrm>
            <a:off x="4419600" y="2190750"/>
            <a:ext cx="2857500" cy="971550"/>
          </a:xfrm>
        </p:spPr>
        <p:txBody>
          <a:bodyPr>
            <a:normAutofit fontScale="77500" lnSpcReduction="20000"/>
          </a:bodyPr>
          <a:lstStyle/>
          <a:p>
            <a:r>
              <a:rPr lang="en-IN" b="1" dirty="0">
                <a:solidFill>
                  <a:srgbClr val="00B050"/>
                </a:solidFill>
              </a:rPr>
              <a:t>New Applications </a:t>
            </a:r>
          </a:p>
          <a:p>
            <a:r>
              <a:rPr lang="en-IN" b="1" dirty="0">
                <a:solidFill>
                  <a:srgbClr val="00B050"/>
                </a:solidFill>
              </a:rPr>
              <a:t>New Products</a:t>
            </a:r>
          </a:p>
        </p:txBody>
      </p:sp>
      <p:sp>
        <p:nvSpPr>
          <p:cNvPr id="5" name="TextBox 4">
            <a:extLst>
              <a:ext uri="{FF2B5EF4-FFF2-40B4-BE49-F238E27FC236}">
                <a16:creationId xmlns:a16="http://schemas.microsoft.com/office/drawing/2014/main" id="{57DC8ABB-DE4D-494D-81D6-0795D64A932E}"/>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1080D-5535-4A42-9309-E84CAE45A51D}"/>
              </a:ext>
            </a:extLst>
          </p:cNvPr>
          <p:cNvSpPr>
            <a:spLocks noGrp="1"/>
          </p:cNvSpPr>
          <p:nvPr>
            <p:ph type="title"/>
          </p:nvPr>
        </p:nvSpPr>
        <p:spPr>
          <a:xfrm>
            <a:off x="1371600" y="175260"/>
            <a:ext cx="6096000" cy="624840"/>
          </a:xfrm>
        </p:spPr>
        <p:txBody>
          <a:bodyPr>
            <a:normAutofit fontScale="90000"/>
          </a:bodyPr>
          <a:lstStyle/>
          <a:p>
            <a:pPr algn="ctr"/>
            <a:r>
              <a:rPr lang="en-US" dirty="0"/>
              <a:t>Bamboo Face Masks / Shields</a:t>
            </a:r>
            <a:endParaRPr lang="en-IN" dirty="0"/>
          </a:p>
        </p:txBody>
      </p:sp>
      <p:sp>
        <p:nvSpPr>
          <p:cNvPr id="3" name="Content Placeholder 2">
            <a:extLst>
              <a:ext uri="{FF2B5EF4-FFF2-40B4-BE49-F238E27FC236}">
                <a16:creationId xmlns:a16="http://schemas.microsoft.com/office/drawing/2014/main" id="{79062946-B2F3-46AF-925B-816D58110806}"/>
              </a:ext>
            </a:extLst>
          </p:cNvPr>
          <p:cNvSpPr>
            <a:spLocks noGrp="1"/>
          </p:cNvSpPr>
          <p:nvPr>
            <p:ph idx="1"/>
          </p:nvPr>
        </p:nvSpPr>
        <p:spPr>
          <a:xfrm>
            <a:off x="533400" y="800100"/>
            <a:ext cx="7315200" cy="1657350"/>
          </a:xfrm>
        </p:spPr>
        <p:txBody>
          <a:bodyPr>
            <a:normAutofit/>
          </a:bodyPr>
          <a:lstStyle/>
          <a:p>
            <a:r>
              <a:rPr lang="en-US" sz="2400" dirty="0"/>
              <a:t>Bamboo Men's Medical &amp; Surgical Face Mask | Coronavirus Cloth Face Mask Cover</a:t>
            </a:r>
          </a:p>
          <a:p>
            <a:r>
              <a:rPr lang="en-US" sz="2400" dirty="0"/>
              <a:t>The Face Shop Real Nature Bamboo Face Mask (20gm)</a:t>
            </a:r>
            <a:endParaRPr lang="en-IN" sz="2400" dirty="0"/>
          </a:p>
        </p:txBody>
      </p:sp>
      <p:pic>
        <p:nvPicPr>
          <p:cNvPr id="4" name="Picture 3">
            <a:extLst>
              <a:ext uri="{FF2B5EF4-FFF2-40B4-BE49-F238E27FC236}">
                <a16:creationId xmlns:a16="http://schemas.microsoft.com/office/drawing/2014/main" id="{86A5E3BC-497D-4B9D-A1DD-1E56A08EE89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0415" y="2400301"/>
            <a:ext cx="2210585" cy="2743200"/>
          </a:xfrm>
          <a:prstGeom prst="rect">
            <a:avLst/>
          </a:prstGeom>
          <a:noFill/>
          <a:ln>
            <a:noFill/>
          </a:ln>
        </p:spPr>
      </p:pic>
      <p:pic>
        <p:nvPicPr>
          <p:cNvPr id="5" name="Picture 4">
            <a:extLst>
              <a:ext uri="{FF2B5EF4-FFF2-40B4-BE49-F238E27FC236}">
                <a16:creationId xmlns:a16="http://schemas.microsoft.com/office/drawing/2014/main" id="{70E739AE-B25E-4F9F-8003-7FCD6F9BDF1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90" y="2266950"/>
            <a:ext cx="2210584" cy="2876550"/>
          </a:xfrm>
          <a:prstGeom prst="rect">
            <a:avLst/>
          </a:prstGeom>
          <a:noFill/>
          <a:ln>
            <a:noFill/>
          </a:ln>
        </p:spPr>
      </p:pic>
    </p:spTree>
    <p:extLst>
      <p:ext uri="{BB962C8B-B14F-4D97-AF65-F5344CB8AC3E}">
        <p14:creationId xmlns:p14="http://schemas.microsoft.com/office/powerpoint/2010/main" val="978305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600200" y="800100"/>
            <a:ext cx="5429250" cy="3714750"/>
          </a:xfrm>
          <a:prstGeom prst="rect">
            <a:avLst/>
          </a:prstGeom>
          <a:noFill/>
          <a:ln w="9525">
            <a:noFill/>
            <a:miter lim="800000"/>
            <a:headEnd/>
            <a:tailEnd/>
          </a:ln>
          <a:effectLst/>
        </p:spPr>
      </p:pic>
      <p:sp>
        <p:nvSpPr>
          <p:cNvPr id="5" name="TextBox 4"/>
          <p:cNvSpPr txBox="1"/>
          <p:nvPr/>
        </p:nvSpPr>
        <p:spPr>
          <a:xfrm>
            <a:off x="3200400" y="4631872"/>
            <a:ext cx="2914650" cy="300082"/>
          </a:xfrm>
          <a:prstGeom prst="rect">
            <a:avLst/>
          </a:prstGeom>
          <a:noFill/>
        </p:spPr>
        <p:txBody>
          <a:bodyPr wrap="square" rtlCol="0">
            <a:spAutoFit/>
          </a:bodyPr>
          <a:lstStyle/>
          <a:p>
            <a:r>
              <a:rPr lang="en-IN" sz="1350" dirty="0"/>
              <a:t>Bamboo fabric garments</a:t>
            </a:r>
          </a:p>
        </p:txBody>
      </p:sp>
      <p:sp>
        <p:nvSpPr>
          <p:cNvPr id="2" name="TextBox 1">
            <a:extLst>
              <a:ext uri="{FF2B5EF4-FFF2-40B4-BE49-F238E27FC236}">
                <a16:creationId xmlns:a16="http://schemas.microsoft.com/office/drawing/2014/main" id="{7E5BC5D7-AE83-4FF3-AE55-74B17E388E37}"/>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1781" y="1416453"/>
            <a:ext cx="1963764" cy="27417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1250" y="1416454"/>
            <a:ext cx="2142251" cy="273267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0085"/>
          <a:stretch/>
        </p:blipFill>
        <p:spPr>
          <a:xfrm>
            <a:off x="1430121" y="1416454"/>
            <a:ext cx="1903207" cy="2732677"/>
          </a:xfrm>
          <a:prstGeom prst="rect">
            <a:avLst/>
          </a:prstGeom>
        </p:spPr>
      </p:pic>
      <p:sp>
        <p:nvSpPr>
          <p:cNvPr id="7" name="Content Placeholder 2"/>
          <p:cNvSpPr>
            <a:spLocks noGrp="1"/>
          </p:cNvSpPr>
          <p:nvPr>
            <p:ph idx="1"/>
          </p:nvPr>
        </p:nvSpPr>
        <p:spPr>
          <a:xfrm>
            <a:off x="3028951" y="331432"/>
            <a:ext cx="3178436" cy="318155"/>
          </a:xfrm>
        </p:spPr>
        <p:txBody>
          <a:bodyPr>
            <a:normAutofit fontScale="62500" lnSpcReduction="20000"/>
          </a:bodyPr>
          <a:lstStyle/>
          <a:p>
            <a:pPr marL="0" indent="0">
              <a:buNone/>
            </a:pPr>
            <a:r>
              <a:rPr lang="en-US" b="1" dirty="0"/>
              <a:t>Tree Guard cum Fencing Unit</a:t>
            </a:r>
            <a:endParaRPr lang="en-US" b="1" dirty="0">
              <a:solidFill>
                <a:schemeClr val="accent6">
                  <a:lumMod val="75000"/>
                </a:schemeClr>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7352" y="4522078"/>
            <a:ext cx="922912" cy="130441"/>
          </a:xfrm>
          <a:prstGeom prst="rect">
            <a:avLst/>
          </a:prstGeom>
        </p:spPr>
      </p:pic>
      <p:sp>
        <p:nvSpPr>
          <p:cNvPr id="2" name="TextBox 1">
            <a:extLst>
              <a:ext uri="{FF2B5EF4-FFF2-40B4-BE49-F238E27FC236}">
                <a16:creationId xmlns:a16="http://schemas.microsoft.com/office/drawing/2014/main" id="{B767B82B-872E-4401-BAC8-C497C1628E46}"/>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9637194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3390" y="151957"/>
            <a:ext cx="4267200" cy="590993"/>
          </a:xfrm>
        </p:spPr>
        <p:txBody>
          <a:bodyPr>
            <a:normAutofit fontScale="90000"/>
          </a:bodyPr>
          <a:lstStyle/>
          <a:p>
            <a:r>
              <a:rPr lang="en-US" dirty="0"/>
              <a:t>Bamboo Toll Plaza</a:t>
            </a:r>
          </a:p>
        </p:txBody>
      </p:sp>
      <p:sp>
        <p:nvSpPr>
          <p:cNvPr id="4" name="Slide Number Placeholder 3"/>
          <p:cNvSpPr>
            <a:spLocks noGrp="1"/>
          </p:cNvSpPr>
          <p:nvPr>
            <p:ph type="sldNum" sz="quarter" idx="12"/>
          </p:nvPr>
        </p:nvSpPr>
        <p:spPr/>
        <p:txBody>
          <a:bodyPr>
            <a:normAutofit fontScale="47500" lnSpcReduction="20000"/>
          </a:bodyPr>
          <a:lstStyle/>
          <a:p>
            <a:pPr>
              <a:defRPr/>
            </a:pPr>
            <a:fld id="{CA66F1F2-C84E-433E-B82B-C68283219CFE}" type="slidenum">
              <a:rPr lang="en-US" smtClean="0"/>
              <a:pPr>
                <a:defRPr/>
              </a:pPr>
              <a:t>79</a:t>
            </a:fld>
            <a:endParaRPr lang="en-US"/>
          </a:p>
        </p:txBody>
      </p:sp>
      <p:pic>
        <p:nvPicPr>
          <p:cNvPr id="5" name="Content Placeholder 4" descr="Image result"/>
          <p:cNvPicPr>
            <a:picLocks noGrp="1"/>
          </p:cNvPicPr>
          <p:nvPr>
            <p:ph idx="1"/>
          </p:nvPr>
        </p:nvPicPr>
        <p:blipFill>
          <a:blip r:embed="rId2" cstate="print"/>
          <a:srcRect/>
          <a:stretch>
            <a:fillRect/>
          </a:stretch>
        </p:blipFill>
        <p:spPr bwMode="auto">
          <a:xfrm>
            <a:off x="228600" y="1143000"/>
            <a:ext cx="7772400" cy="3409950"/>
          </a:xfrm>
          <a:prstGeom prst="rect">
            <a:avLst/>
          </a:prstGeom>
          <a:noFill/>
          <a:ln w="9525">
            <a:noFill/>
            <a:miter lim="800000"/>
            <a:headEnd/>
            <a:tailEnd/>
          </a:ln>
        </p:spPr>
      </p:pic>
      <p:sp>
        <p:nvSpPr>
          <p:cNvPr id="3" name="TextBox 2">
            <a:extLst>
              <a:ext uri="{FF2B5EF4-FFF2-40B4-BE49-F238E27FC236}">
                <a16:creationId xmlns:a16="http://schemas.microsoft.com/office/drawing/2014/main" id="{09FF8587-0E1E-48DB-80AB-43CB2D6EE553}"/>
              </a:ext>
            </a:extLst>
          </p:cNvPr>
          <p:cNvSpPr txBox="1"/>
          <p:nvPr/>
        </p:nvSpPr>
        <p:spPr>
          <a:xfrm>
            <a:off x="6858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710563"/>
            <a:ext cx="3200400" cy="781048"/>
          </a:xfrm>
        </p:spPr>
        <p:txBody>
          <a:bodyPr>
            <a:noAutofit/>
          </a:bodyPr>
          <a:lstStyle/>
          <a:p>
            <a:pPr lvl="0" algn="ctr"/>
            <a:r>
              <a:rPr lang="en-US" sz="24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Indian Bamboo in global perspective</a:t>
            </a:r>
          </a:p>
        </p:txBody>
      </p:sp>
      <p:pic>
        <p:nvPicPr>
          <p:cNvPr id="5" name="Picture 2" descr="https://i1.wp.com/www.hebel.arch.ethz.ch/wp-content/uploads/2012/04/bamboo.png"/>
          <p:cNvPicPr>
            <a:picLocks noGrp="1" noChangeAspect="1" noChangeArrowheads="1"/>
          </p:cNvPicPr>
          <p:nvPr>
            <p:ph idx="1"/>
          </p:nvPr>
        </p:nvPicPr>
        <p:blipFill>
          <a:blip r:embed="rId3" cstate="print"/>
          <a:srcRect l="4587" r="1835"/>
          <a:stretch>
            <a:fillRect/>
          </a:stretch>
        </p:blipFill>
        <p:spPr bwMode="auto">
          <a:xfrm>
            <a:off x="3537331" y="57150"/>
            <a:ext cx="4227449" cy="1899288"/>
          </a:xfrm>
          <a:prstGeom prst="rect">
            <a:avLst/>
          </a:prstGeom>
          <a:noFill/>
        </p:spPr>
      </p:pic>
      <p:sp>
        <p:nvSpPr>
          <p:cNvPr id="6" name="TextBox 5"/>
          <p:cNvSpPr txBox="1"/>
          <p:nvPr/>
        </p:nvSpPr>
        <p:spPr>
          <a:xfrm>
            <a:off x="76200" y="1962150"/>
            <a:ext cx="7924800" cy="2800767"/>
          </a:xfrm>
          <a:prstGeom prst="rect">
            <a:avLst/>
          </a:prstGeom>
          <a:noFill/>
          <a:effectLst/>
        </p:spPr>
        <p:txBody>
          <a:bodyPr wrap="square" rtlCol="0">
            <a:spAutoFit/>
          </a:bodyPr>
          <a:lstStyle/>
          <a:p>
            <a:pPr marL="254794" indent="-254794" algn="just">
              <a:buClr>
                <a:srgbClr val="006600"/>
              </a:buClr>
              <a:buFont typeface="Garamond" pitchFamily="18" charset="0"/>
              <a:buChar char="►"/>
            </a:pPr>
            <a:r>
              <a:rPr lang="en-US" sz="1600" dirty="0">
                <a:solidFill>
                  <a:schemeClr val="tx2">
                    <a:lumMod val="50000"/>
                  </a:schemeClr>
                </a:solidFill>
                <a:latin typeface="Times New Roman" pitchFamily="18" charset="0"/>
                <a:cs typeface="Times New Roman" pitchFamily="18" charset="0"/>
              </a:rPr>
              <a:t>About </a:t>
            </a:r>
            <a:r>
              <a:rPr lang="en-US" sz="1600" b="1" dirty="0">
                <a:solidFill>
                  <a:schemeClr val="tx2">
                    <a:lumMod val="50000"/>
                  </a:schemeClr>
                </a:solidFill>
                <a:latin typeface="Times New Roman" pitchFamily="18" charset="0"/>
                <a:cs typeface="Times New Roman" pitchFamily="18" charset="0"/>
              </a:rPr>
              <a:t>50 m ha </a:t>
            </a:r>
            <a:r>
              <a:rPr lang="en-US" sz="1600" dirty="0">
                <a:solidFill>
                  <a:schemeClr val="tx2">
                    <a:lumMod val="50000"/>
                  </a:schemeClr>
                </a:solidFill>
                <a:latin typeface="Times New Roman" pitchFamily="18" charset="0"/>
                <a:cs typeface="Times New Roman" pitchFamily="18" charset="0"/>
              </a:rPr>
              <a:t>area of the world (3.2% forest cover); by area, India (30%), China (15%)</a:t>
            </a:r>
          </a:p>
          <a:p>
            <a:pPr marL="254794" indent="-254794" algn="just">
              <a:buClr>
                <a:srgbClr val="006600"/>
              </a:buClr>
              <a:buFont typeface="Garamond" pitchFamily="18" charset="0"/>
              <a:buChar char="►"/>
            </a:pPr>
            <a:r>
              <a:rPr lang="en-US" sz="1600" dirty="0">
                <a:solidFill>
                  <a:schemeClr val="tx2">
                    <a:lumMod val="50000"/>
                  </a:schemeClr>
                </a:solidFill>
                <a:latin typeface="Times New Roman" pitchFamily="18" charset="0"/>
                <a:cs typeface="Times New Roman" pitchFamily="18" charset="0"/>
              </a:rPr>
              <a:t>About </a:t>
            </a:r>
            <a:r>
              <a:rPr lang="en-US" sz="1600" b="1" dirty="0">
                <a:solidFill>
                  <a:schemeClr val="tx2">
                    <a:lumMod val="50000"/>
                  </a:schemeClr>
                </a:solidFill>
                <a:latin typeface="Times New Roman" pitchFamily="18" charset="0"/>
                <a:cs typeface="Times New Roman" pitchFamily="18" charset="0"/>
              </a:rPr>
              <a:t>$60 </a:t>
            </a:r>
            <a:r>
              <a:rPr lang="en-US" sz="1600" dirty="0">
                <a:solidFill>
                  <a:schemeClr val="tx2">
                    <a:lumMod val="50000"/>
                  </a:schemeClr>
                </a:solidFill>
                <a:latin typeface="Times New Roman" pitchFamily="18" charset="0"/>
                <a:cs typeface="Times New Roman" pitchFamily="18" charset="0"/>
              </a:rPr>
              <a:t>bn market worldwide</a:t>
            </a:r>
          </a:p>
          <a:p>
            <a:pPr marL="254794" indent="-254794" algn="just">
              <a:buClr>
                <a:srgbClr val="006600"/>
              </a:buClr>
              <a:buFont typeface="Garamond" pitchFamily="18" charset="0"/>
              <a:buChar char="►"/>
            </a:pPr>
            <a:r>
              <a:rPr lang="en-US" sz="1600" dirty="0">
                <a:solidFill>
                  <a:schemeClr val="tx2">
                    <a:lumMod val="50000"/>
                  </a:schemeClr>
                </a:solidFill>
                <a:latin typeface="Times New Roman" pitchFamily="18" charset="0"/>
                <a:cs typeface="Times New Roman" pitchFamily="18" charset="0"/>
              </a:rPr>
              <a:t>Major Exporters- China, The Netherlands, Thailand, Vietnam</a:t>
            </a:r>
          </a:p>
          <a:p>
            <a:pPr marL="254794" indent="-254794" algn="just">
              <a:buClr>
                <a:srgbClr val="006600"/>
              </a:buClr>
              <a:buFont typeface="Garamond" pitchFamily="18" charset="0"/>
              <a:buChar char="►"/>
            </a:pPr>
            <a:r>
              <a:rPr lang="en-US" sz="1600" dirty="0">
                <a:solidFill>
                  <a:schemeClr val="tx2">
                    <a:lumMod val="50000"/>
                  </a:schemeClr>
                </a:solidFill>
                <a:latin typeface="Times New Roman" pitchFamily="18" charset="0"/>
                <a:cs typeface="Times New Roman" pitchFamily="18" charset="0"/>
              </a:rPr>
              <a:t>Major Importers- India, US, The Netherlands, Spain</a:t>
            </a:r>
          </a:p>
          <a:p>
            <a:pPr marL="254794" indent="-254794" algn="just">
              <a:buClr>
                <a:srgbClr val="006600"/>
              </a:buClr>
              <a:buFont typeface="Garamond" pitchFamily="18" charset="0"/>
              <a:buChar char="►"/>
            </a:pPr>
            <a:r>
              <a:rPr lang="en-US" sz="1600" dirty="0">
                <a:solidFill>
                  <a:schemeClr val="tx2">
                    <a:lumMod val="50000"/>
                  </a:schemeClr>
                </a:solidFill>
                <a:latin typeface="Times New Roman" pitchFamily="18" charset="0"/>
                <a:cs typeface="Times New Roman" pitchFamily="18" charset="0"/>
              </a:rPr>
              <a:t>Despite having largest area, India contributes to only 4% share of the global market – production 4.6 million </a:t>
            </a:r>
            <a:r>
              <a:rPr lang="en-US" sz="1600" dirty="0" err="1">
                <a:solidFill>
                  <a:schemeClr val="tx2">
                    <a:lumMod val="50000"/>
                  </a:schemeClr>
                </a:solidFill>
                <a:latin typeface="Times New Roman" pitchFamily="18" charset="0"/>
                <a:cs typeface="Times New Roman" pitchFamily="18" charset="0"/>
              </a:rPr>
              <a:t>Tonnes</a:t>
            </a:r>
            <a:r>
              <a:rPr lang="en-US" sz="1600" dirty="0">
                <a:solidFill>
                  <a:schemeClr val="tx2">
                    <a:lumMod val="50000"/>
                  </a:schemeClr>
                </a:solidFill>
                <a:latin typeface="Times New Roman" pitchFamily="18" charset="0"/>
                <a:cs typeface="Times New Roman" pitchFamily="18" charset="0"/>
              </a:rPr>
              <a:t> </a:t>
            </a:r>
          </a:p>
          <a:p>
            <a:pPr marL="254794" indent="-254794" algn="just">
              <a:buClr>
                <a:srgbClr val="006600"/>
              </a:buClr>
              <a:buFont typeface="Garamond" pitchFamily="18" charset="0"/>
              <a:buChar char="►"/>
            </a:pPr>
            <a:r>
              <a:rPr lang="en-IN" sz="1600" dirty="0">
                <a:solidFill>
                  <a:schemeClr val="tx2">
                    <a:lumMod val="50000"/>
                  </a:schemeClr>
                </a:solidFill>
                <a:latin typeface="Times New Roman" pitchFamily="18" charset="0"/>
                <a:cs typeface="Times New Roman" pitchFamily="18" charset="0"/>
              </a:rPr>
              <a:t>India has not been able to tap the market despite being the second-largest bamboo producer in the world after China. </a:t>
            </a:r>
            <a:endParaRPr lang="en-US" sz="1600" dirty="0">
              <a:solidFill>
                <a:schemeClr val="tx2">
                  <a:lumMod val="50000"/>
                </a:schemeClr>
              </a:solidFill>
              <a:latin typeface="Times New Roman" pitchFamily="18" charset="0"/>
              <a:cs typeface="Times New Roman" pitchFamily="18" charset="0"/>
            </a:endParaRPr>
          </a:p>
          <a:p>
            <a:pPr marL="254794" indent="-254794" algn="just">
              <a:buClr>
                <a:srgbClr val="006600"/>
              </a:buClr>
              <a:buFont typeface="Garamond" pitchFamily="18" charset="0"/>
              <a:buChar char="►"/>
            </a:pPr>
            <a:r>
              <a:rPr lang="en-US" sz="1600" dirty="0">
                <a:solidFill>
                  <a:schemeClr val="tx2">
                    <a:lumMod val="50000"/>
                  </a:schemeClr>
                </a:solidFill>
                <a:latin typeface="Times New Roman" pitchFamily="18" charset="0"/>
                <a:cs typeface="Times New Roman" pitchFamily="18" charset="0"/>
              </a:rPr>
              <a:t>North East India comprises </a:t>
            </a:r>
            <a:r>
              <a:rPr lang="en-US" sz="1600" b="1" dirty="0">
                <a:solidFill>
                  <a:schemeClr val="tx2">
                    <a:lumMod val="50000"/>
                  </a:schemeClr>
                </a:solidFill>
                <a:latin typeface="Times New Roman" pitchFamily="18" charset="0"/>
                <a:cs typeface="Times New Roman" pitchFamily="18" charset="0"/>
              </a:rPr>
              <a:t>35%</a:t>
            </a:r>
            <a:r>
              <a:rPr lang="en-US" sz="1600" dirty="0">
                <a:solidFill>
                  <a:schemeClr val="tx2">
                    <a:lumMod val="50000"/>
                  </a:schemeClr>
                </a:solidFill>
                <a:latin typeface="Times New Roman" pitchFamily="18" charset="0"/>
                <a:cs typeface="Times New Roman" pitchFamily="18" charset="0"/>
              </a:rPr>
              <a:t> bamboo area and </a:t>
            </a:r>
            <a:r>
              <a:rPr lang="en-US" sz="1600" b="1" dirty="0">
                <a:solidFill>
                  <a:schemeClr val="tx2">
                    <a:lumMod val="50000"/>
                  </a:schemeClr>
                </a:solidFill>
                <a:latin typeface="Times New Roman" pitchFamily="18" charset="0"/>
                <a:cs typeface="Times New Roman" pitchFamily="18" charset="0"/>
              </a:rPr>
              <a:t>45%</a:t>
            </a:r>
            <a:r>
              <a:rPr lang="en-US" sz="1600" dirty="0">
                <a:solidFill>
                  <a:schemeClr val="tx2">
                    <a:lumMod val="50000"/>
                  </a:schemeClr>
                </a:solidFill>
                <a:latin typeface="Times New Roman" pitchFamily="18" charset="0"/>
                <a:cs typeface="Times New Roman" pitchFamily="18" charset="0"/>
              </a:rPr>
              <a:t> growing stocks in the country</a:t>
            </a:r>
          </a:p>
          <a:p>
            <a:pPr marL="254794" indent="-254794" algn="just">
              <a:buClr>
                <a:srgbClr val="006600"/>
              </a:buClr>
              <a:buFont typeface="Garamond" pitchFamily="18" charset="0"/>
              <a:buChar char="►"/>
            </a:pPr>
            <a:r>
              <a:rPr lang="en-US" sz="1600" dirty="0">
                <a:solidFill>
                  <a:schemeClr val="tx2">
                    <a:lumMod val="50000"/>
                  </a:schemeClr>
                </a:solidFill>
                <a:latin typeface="Times New Roman" pitchFamily="18" charset="0"/>
                <a:cs typeface="Times New Roman" pitchFamily="18" charset="0"/>
              </a:rPr>
              <a:t>Madhya Pradesh share of bamboo area is 11.6% and growing stock is 8.60%</a:t>
            </a:r>
            <a:r>
              <a:rPr lang="en-US" sz="1600" dirty="0">
                <a:solidFill>
                  <a:srgbClr val="FF0000"/>
                </a:solidFill>
                <a:latin typeface="Times New Roman" pitchFamily="18" charset="0"/>
                <a:cs typeface="Times New Roman" pitchFamily="18" charset="0"/>
              </a:rPr>
              <a:t> </a:t>
            </a:r>
            <a:r>
              <a:rPr lang="en-US" sz="1600" dirty="0">
                <a:solidFill>
                  <a:schemeClr val="tx2">
                    <a:lumMod val="50000"/>
                  </a:schemeClr>
                </a:solidFill>
                <a:latin typeface="Times New Roman" pitchFamily="18" charset="0"/>
                <a:cs typeface="Times New Roman" pitchFamily="18" charset="0"/>
              </a:rPr>
              <a:t>in the country</a:t>
            </a:r>
          </a:p>
          <a:p>
            <a:pPr marL="254794" indent="-254794" algn="just">
              <a:buClr>
                <a:srgbClr val="006600"/>
              </a:buClr>
              <a:buFont typeface="Garamond" pitchFamily="18" charset="0"/>
              <a:buChar char="►"/>
            </a:pPr>
            <a:r>
              <a:rPr lang="en-IN" sz="1600" dirty="0">
                <a:solidFill>
                  <a:schemeClr val="tx2">
                    <a:lumMod val="50000"/>
                  </a:schemeClr>
                </a:solidFill>
                <a:latin typeface="Times New Roman" pitchFamily="18" charset="0"/>
                <a:cs typeface="Times New Roman" pitchFamily="18" charset="0"/>
              </a:rPr>
              <a:t>Bamboo is the material for future</a:t>
            </a:r>
            <a:endParaRPr lang="en-US" sz="1600" dirty="0">
              <a:solidFill>
                <a:schemeClr val="tx2">
                  <a:lumMod val="50000"/>
                </a:schemeClr>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ED6A74A5-5217-471C-B47A-D58027A769AB}"/>
              </a:ext>
            </a:extLst>
          </p:cNvPr>
          <p:cNvSpPr txBox="1"/>
          <p:nvPr/>
        </p:nvSpPr>
        <p:spPr>
          <a:xfrm>
            <a:off x="5334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28400296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BHATTACHARYA\AppData\Local\Microsoft\Windows\INetCache\Content.Word\1.jpg"/>
          <p:cNvPicPr>
            <a:picLocks noGrp="1"/>
          </p:cNvPicPr>
          <p:nvPr>
            <p:ph idx="1"/>
          </p:nvPr>
        </p:nvPicPr>
        <p:blipFill>
          <a:blip r:embed="rId2"/>
          <a:srcRect/>
          <a:stretch>
            <a:fillRect/>
          </a:stretch>
        </p:blipFill>
        <p:spPr bwMode="auto">
          <a:xfrm>
            <a:off x="1143000" y="0"/>
            <a:ext cx="6115050" cy="4343400"/>
          </a:xfrm>
          <a:prstGeom prst="rect">
            <a:avLst/>
          </a:prstGeom>
          <a:noFill/>
          <a:ln w="9525">
            <a:noFill/>
            <a:miter lim="800000"/>
            <a:headEnd/>
            <a:tailEnd/>
          </a:ln>
        </p:spPr>
      </p:pic>
      <p:sp>
        <p:nvSpPr>
          <p:cNvPr id="2" name="TextBox 1">
            <a:extLst>
              <a:ext uri="{FF2B5EF4-FFF2-40B4-BE49-F238E27FC236}">
                <a16:creationId xmlns:a16="http://schemas.microsoft.com/office/drawing/2014/main" id="{7631C22B-AB84-491E-A614-92F0BDCDDE10}"/>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590550"/>
            <a:ext cx="1885950" cy="400110"/>
          </a:xfrm>
          <a:prstGeom prst="rect">
            <a:avLst/>
          </a:prstGeom>
          <a:noFill/>
        </p:spPr>
        <p:txBody>
          <a:bodyPr wrap="square" rtlCol="0">
            <a:spAutoFit/>
          </a:bodyPr>
          <a:lstStyle/>
          <a:p>
            <a:r>
              <a:rPr lang="en-IN" sz="2000" b="1" dirty="0"/>
              <a:t>Bamboo toilets  </a:t>
            </a:r>
          </a:p>
        </p:txBody>
      </p:sp>
      <p:pic>
        <p:nvPicPr>
          <p:cNvPr id="6" name="Picture 2" descr="C:\Users\BHATTACHARYA\Desktop\20141205_173019.jpg"/>
          <p:cNvPicPr>
            <a:picLocks noGrp="1" noChangeAspect="1" noChangeArrowheads="1"/>
          </p:cNvPicPr>
          <p:nvPr>
            <p:ph idx="1"/>
          </p:nvPr>
        </p:nvPicPr>
        <p:blipFill>
          <a:blip r:embed="rId2" cstate="print"/>
          <a:srcRect/>
          <a:stretch>
            <a:fillRect/>
          </a:stretch>
        </p:blipFill>
        <p:spPr bwMode="auto">
          <a:xfrm rot="5400000">
            <a:off x="532269" y="1877556"/>
            <a:ext cx="3355062" cy="3200400"/>
          </a:xfrm>
          <a:prstGeom prst="rect">
            <a:avLst/>
          </a:prstGeom>
          <a:noFill/>
        </p:spPr>
      </p:pic>
      <p:pic>
        <p:nvPicPr>
          <p:cNvPr id="5" name="Picture 4"/>
          <p:cNvPicPr/>
          <p:nvPr/>
        </p:nvPicPr>
        <p:blipFill>
          <a:blip r:embed="rId3" cstate="print"/>
          <a:srcRect/>
          <a:stretch>
            <a:fillRect/>
          </a:stretch>
        </p:blipFill>
        <p:spPr bwMode="auto">
          <a:xfrm>
            <a:off x="4343400" y="0"/>
            <a:ext cx="3657601" cy="3600450"/>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C095-2837-4E72-84D6-9C3B832EDE1D}"/>
              </a:ext>
            </a:extLst>
          </p:cNvPr>
          <p:cNvSpPr>
            <a:spLocks noGrp="1"/>
          </p:cNvSpPr>
          <p:nvPr>
            <p:ph type="title"/>
          </p:nvPr>
        </p:nvSpPr>
        <p:spPr>
          <a:xfrm>
            <a:off x="1828800" y="57150"/>
            <a:ext cx="5072801" cy="857250"/>
          </a:xfrm>
        </p:spPr>
        <p:txBody>
          <a:bodyPr/>
          <a:lstStyle/>
          <a:p>
            <a:r>
              <a:rPr lang="en-US" sz="2700" dirty="0"/>
              <a:t>Double floor Police Barrack in Delhi</a:t>
            </a:r>
            <a:br>
              <a:rPr lang="en-US" sz="2700" dirty="0"/>
            </a:br>
            <a:r>
              <a:rPr lang="en-US" sz="1800" dirty="0"/>
              <a:t>Got award for structural engineering excellence</a:t>
            </a:r>
            <a:endParaRPr lang="en-IN" sz="2700" dirty="0"/>
          </a:p>
        </p:txBody>
      </p:sp>
      <p:pic>
        <p:nvPicPr>
          <p:cNvPr id="4" name="Content Placeholder 3">
            <a:extLst>
              <a:ext uri="{FF2B5EF4-FFF2-40B4-BE49-F238E27FC236}">
                <a16:creationId xmlns:a16="http://schemas.microsoft.com/office/drawing/2014/main" id="{F831C4A4-6908-4B4F-AA0A-2DC19F4129E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971550"/>
            <a:ext cx="5867400" cy="4171950"/>
          </a:xfrm>
          <a:prstGeom prst="rect">
            <a:avLst/>
          </a:prstGeom>
          <a:noFill/>
          <a:ln>
            <a:noFill/>
          </a:ln>
        </p:spPr>
      </p:pic>
    </p:spTree>
    <p:extLst>
      <p:ext uri="{BB962C8B-B14F-4D97-AF65-F5344CB8AC3E}">
        <p14:creationId xmlns:p14="http://schemas.microsoft.com/office/powerpoint/2010/main" val="28342315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1723-1DF3-4E26-89B4-07BEAFFBB6B2}"/>
              </a:ext>
            </a:extLst>
          </p:cNvPr>
          <p:cNvSpPr>
            <a:spLocks noGrp="1"/>
          </p:cNvSpPr>
          <p:nvPr>
            <p:ph type="title"/>
          </p:nvPr>
        </p:nvSpPr>
        <p:spPr>
          <a:xfrm>
            <a:off x="2343150" y="205978"/>
            <a:ext cx="4229100" cy="651272"/>
          </a:xfrm>
        </p:spPr>
        <p:txBody>
          <a:bodyPr>
            <a:normAutofit fontScale="90000"/>
          </a:bodyPr>
          <a:lstStyle/>
          <a:p>
            <a:r>
              <a:rPr lang="en-US" b="1" dirty="0"/>
              <a:t>BAMBOO BIOCHAR</a:t>
            </a:r>
            <a:endParaRPr lang="en-IN" b="1" dirty="0"/>
          </a:p>
        </p:txBody>
      </p:sp>
      <p:sp>
        <p:nvSpPr>
          <p:cNvPr id="3" name="Content Placeholder 2">
            <a:extLst>
              <a:ext uri="{FF2B5EF4-FFF2-40B4-BE49-F238E27FC236}">
                <a16:creationId xmlns:a16="http://schemas.microsoft.com/office/drawing/2014/main" id="{5AC0DD0A-CA58-4B70-9386-77D86C34141C}"/>
              </a:ext>
            </a:extLst>
          </p:cNvPr>
          <p:cNvSpPr>
            <a:spLocks noGrp="1"/>
          </p:cNvSpPr>
          <p:nvPr>
            <p:ph idx="1"/>
          </p:nvPr>
        </p:nvSpPr>
        <p:spPr>
          <a:xfrm>
            <a:off x="1485900" y="1200151"/>
            <a:ext cx="5715000" cy="3394472"/>
          </a:xfrm>
        </p:spPr>
        <p:txBody>
          <a:bodyPr/>
          <a:lstStyle/>
          <a:p>
            <a:r>
              <a:rPr lang="en-US" sz="2100" dirty="0"/>
              <a:t>Biochar is a form of high-quality charcoal that is created by heating organic waste at high temperature without the use of oxygen. It can endure in soil for thousands of years, giving it the potential to help mitigate climate change via carbon sequestration. Among its many benefits, biochar produces clean energy, builds healthy, supported soils and increases fertility, reduces the risk of water table contamination, and raises agricultural productivity.</a:t>
            </a:r>
            <a:endParaRPr lang="en-IN" sz="2100" dirty="0"/>
          </a:p>
        </p:txBody>
      </p:sp>
      <p:sp>
        <p:nvSpPr>
          <p:cNvPr id="5" name="TextBox 4">
            <a:extLst>
              <a:ext uri="{FF2B5EF4-FFF2-40B4-BE49-F238E27FC236}">
                <a16:creationId xmlns:a16="http://schemas.microsoft.com/office/drawing/2014/main" id="{92B6D5CD-FD82-4AB4-A71E-461F3B772CCF}"/>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0241809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5D32-C946-42A8-93DB-FE7AFF96131C}"/>
              </a:ext>
            </a:extLst>
          </p:cNvPr>
          <p:cNvSpPr>
            <a:spLocks noGrp="1"/>
          </p:cNvSpPr>
          <p:nvPr>
            <p:ph type="title"/>
          </p:nvPr>
        </p:nvSpPr>
        <p:spPr>
          <a:xfrm>
            <a:off x="1485900" y="1143000"/>
            <a:ext cx="3028950" cy="857250"/>
          </a:xfrm>
        </p:spPr>
        <p:txBody>
          <a:bodyPr>
            <a:normAutofit fontScale="90000"/>
          </a:bodyPr>
          <a:lstStyle/>
          <a:p>
            <a:r>
              <a:rPr lang="en-US" dirty="0"/>
              <a:t>Bamboo Straw</a:t>
            </a:r>
            <a:endParaRPr lang="en-IN" dirty="0"/>
          </a:p>
        </p:txBody>
      </p:sp>
      <p:pic>
        <p:nvPicPr>
          <p:cNvPr id="4" name="Picture 3">
            <a:extLst>
              <a:ext uri="{FF2B5EF4-FFF2-40B4-BE49-F238E27FC236}">
                <a16:creationId xmlns:a16="http://schemas.microsoft.com/office/drawing/2014/main" id="{250243D9-F07D-4C6F-9B2A-7908ACA7915F}"/>
              </a:ext>
            </a:extLst>
          </p:cNvPr>
          <p:cNvPicPr/>
          <p:nvPr/>
        </p:nvPicPr>
        <p:blipFill rotWithShape="1">
          <a:blip r:embed="rId2">
            <a:extLst>
              <a:ext uri="{28A0092B-C50C-407E-A947-70E740481C1C}">
                <a14:useLocalDpi xmlns:a14="http://schemas.microsoft.com/office/drawing/2010/main" val="0"/>
              </a:ext>
            </a:extLst>
          </a:blip>
          <a:srcRect l="268" t="22351" r="-1" b="17555"/>
          <a:stretch/>
        </p:blipFill>
        <p:spPr bwMode="auto">
          <a:xfrm>
            <a:off x="4857750" y="0"/>
            <a:ext cx="3136180" cy="3371850"/>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0517F6E9-82FD-4EE0-BEF6-3CB5ACD887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34690"/>
            <a:ext cx="3936280" cy="1943100"/>
          </a:xfrm>
          <a:prstGeom prst="rect">
            <a:avLst/>
          </a:prstGeom>
          <a:noFill/>
          <a:ln>
            <a:noFill/>
          </a:ln>
        </p:spPr>
      </p:pic>
    </p:spTree>
    <p:extLst>
      <p:ext uri="{BB962C8B-B14F-4D97-AF65-F5344CB8AC3E}">
        <p14:creationId xmlns:p14="http://schemas.microsoft.com/office/powerpoint/2010/main" val="16964858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E92A-0F93-44FD-8AD8-C495A9965876}"/>
              </a:ext>
            </a:extLst>
          </p:cNvPr>
          <p:cNvSpPr>
            <a:spLocks noGrp="1"/>
          </p:cNvSpPr>
          <p:nvPr>
            <p:ph type="title"/>
          </p:nvPr>
        </p:nvSpPr>
        <p:spPr>
          <a:xfrm>
            <a:off x="228600" y="895350"/>
            <a:ext cx="2971800" cy="536972"/>
          </a:xfrm>
        </p:spPr>
        <p:txBody>
          <a:bodyPr>
            <a:normAutofit fontScale="90000"/>
          </a:bodyPr>
          <a:lstStyle/>
          <a:p>
            <a:r>
              <a:rPr lang="en-US" dirty="0"/>
              <a:t>Bamboo Band</a:t>
            </a:r>
            <a:endParaRPr lang="en-IN" dirty="0"/>
          </a:p>
        </p:txBody>
      </p:sp>
      <p:pic>
        <p:nvPicPr>
          <p:cNvPr id="3" name="Picture 2" descr="Public Relations Society of India, Kolkata Chapter celebrated ...">
            <a:extLst>
              <a:ext uri="{FF2B5EF4-FFF2-40B4-BE49-F238E27FC236}">
                <a16:creationId xmlns:a16="http://schemas.microsoft.com/office/drawing/2014/main" id="{D0E2E979-2BE4-4093-A932-DB11B5C7482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55" y="2697480"/>
            <a:ext cx="4762500" cy="2491105"/>
          </a:xfrm>
          <a:prstGeom prst="rect">
            <a:avLst/>
          </a:prstGeom>
          <a:noFill/>
          <a:ln>
            <a:noFill/>
          </a:ln>
        </p:spPr>
      </p:pic>
      <p:pic>
        <p:nvPicPr>
          <p:cNvPr id="9" name="Picture 8" descr="You Won't Believe The Music That Can Be Made With ONLY Bamboo ...">
            <a:extLst>
              <a:ext uri="{FF2B5EF4-FFF2-40B4-BE49-F238E27FC236}">
                <a16:creationId xmlns:a16="http://schemas.microsoft.com/office/drawing/2014/main" id="{63D44B1A-39D1-4196-B455-4C7FAC40EC1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81500" y="0"/>
            <a:ext cx="4762500" cy="2697480"/>
          </a:xfrm>
          <a:prstGeom prst="rect">
            <a:avLst/>
          </a:prstGeom>
          <a:noFill/>
          <a:ln>
            <a:noFill/>
          </a:ln>
        </p:spPr>
      </p:pic>
    </p:spTree>
    <p:extLst>
      <p:ext uri="{BB962C8B-B14F-4D97-AF65-F5344CB8AC3E}">
        <p14:creationId xmlns:p14="http://schemas.microsoft.com/office/powerpoint/2010/main" val="16763186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1200150"/>
            <a:ext cx="2743200" cy="2152650"/>
          </a:xfrm>
        </p:spPr>
        <p:txBody>
          <a:bodyPr>
            <a:normAutofit fontScale="90000"/>
          </a:bodyPr>
          <a:lstStyle/>
          <a:p>
            <a:r>
              <a:rPr lang="en-IN" sz="4950" b="1" dirty="0">
                <a:solidFill>
                  <a:srgbClr val="00B050"/>
                </a:solidFill>
              </a:rPr>
              <a:t>Few Milestone Initiatives</a:t>
            </a:r>
          </a:p>
        </p:txBody>
      </p:sp>
      <p:sp>
        <p:nvSpPr>
          <p:cNvPr id="4" name="TextBox 3">
            <a:extLst>
              <a:ext uri="{FF2B5EF4-FFF2-40B4-BE49-F238E27FC236}">
                <a16:creationId xmlns:a16="http://schemas.microsoft.com/office/drawing/2014/main" id="{1BBBA0F6-8F23-4DB6-8E59-E8C5C82639A8}"/>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3B63-A9B1-40F1-809C-9D9E4C075D23}"/>
              </a:ext>
            </a:extLst>
          </p:cNvPr>
          <p:cNvSpPr>
            <a:spLocks noGrp="1"/>
          </p:cNvSpPr>
          <p:nvPr>
            <p:ph type="title"/>
          </p:nvPr>
        </p:nvSpPr>
        <p:spPr>
          <a:xfrm>
            <a:off x="914400" y="57150"/>
            <a:ext cx="6115050" cy="1028700"/>
          </a:xfrm>
        </p:spPr>
        <p:txBody>
          <a:bodyPr>
            <a:normAutofit fontScale="90000"/>
          </a:bodyPr>
          <a:lstStyle/>
          <a:p>
            <a:r>
              <a:rPr lang="en-US" sz="2100" b="1" dirty="0"/>
              <a:t>Bamboo Vision of Atal Bihari Vajpayee </a:t>
            </a:r>
            <a:br>
              <a:rPr lang="en-US" sz="2100" b="1" dirty="0"/>
            </a:br>
            <a:r>
              <a:rPr lang="en-US" sz="2100" b="1" dirty="0"/>
              <a:t>(As Prime Minister of India, 27th February, 2004, 7th World bamboo Congress)</a:t>
            </a:r>
            <a:endParaRPr lang="en-IN" sz="2100" b="1" dirty="0"/>
          </a:p>
        </p:txBody>
      </p:sp>
      <p:sp>
        <p:nvSpPr>
          <p:cNvPr id="3" name="Content Placeholder 2">
            <a:extLst>
              <a:ext uri="{FF2B5EF4-FFF2-40B4-BE49-F238E27FC236}">
                <a16:creationId xmlns:a16="http://schemas.microsoft.com/office/drawing/2014/main" id="{8C942692-9ACA-43B0-B319-1CB7C6F852BE}"/>
              </a:ext>
            </a:extLst>
          </p:cNvPr>
          <p:cNvSpPr>
            <a:spLocks noGrp="1"/>
          </p:cNvSpPr>
          <p:nvPr>
            <p:ph idx="1"/>
          </p:nvPr>
        </p:nvSpPr>
        <p:spPr>
          <a:xfrm>
            <a:off x="1257300" y="1200150"/>
            <a:ext cx="6400800" cy="3600450"/>
          </a:xfrm>
        </p:spPr>
        <p:txBody>
          <a:bodyPr>
            <a:normAutofit fontScale="85000" lnSpcReduction="20000"/>
          </a:bodyPr>
          <a:lstStyle/>
          <a:p>
            <a:r>
              <a:rPr lang="en-US" dirty="0"/>
              <a:t>Serious journey of Bamboo in India started in 2004 with this initiative. AVB called bamboo as GREEN GOLD &amp; MIRACLE PLANT</a:t>
            </a:r>
          </a:p>
          <a:p>
            <a:r>
              <a:rPr lang="en-US" dirty="0"/>
              <a:t>“I seem to have some personal association with bamboo because of my name ‘Vajpayee’. In an ancient Indian sacrifice called “</a:t>
            </a:r>
            <a:r>
              <a:rPr lang="en-US" dirty="0" err="1"/>
              <a:t>vajapeya</a:t>
            </a:r>
            <a:r>
              <a:rPr lang="en-US" dirty="0"/>
              <a:t>”, bamboo seeds were offered to the fire”</a:t>
            </a:r>
          </a:p>
          <a:p>
            <a:r>
              <a:rPr lang="en-US" dirty="0"/>
              <a:t>There is no reason why bamboo cannot leverage itself into a position of strength in India.</a:t>
            </a:r>
            <a:endParaRPr lang="en-IN" dirty="0"/>
          </a:p>
        </p:txBody>
      </p:sp>
      <p:sp>
        <p:nvSpPr>
          <p:cNvPr id="5" name="TextBox 4">
            <a:extLst>
              <a:ext uri="{FF2B5EF4-FFF2-40B4-BE49-F238E27FC236}">
                <a16:creationId xmlns:a16="http://schemas.microsoft.com/office/drawing/2014/main" id="{8DC1D323-D9DB-4A2F-8DC9-A48801EAB2B4}"/>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1670620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0" y="205978"/>
            <a:ext cx="3771900" cy="994172"/>
          </a:xfrm>
        </p:spPr>
        <p:txBody>
          <a:bodyPr>
            <a:normAutofit fontScale="90000"/>
          </a:bodyPr>
          <a:lstStyle/>
          <a:p>
            <a:r>
              <a:rPr lang="en-IN" dirty="0"/>
              <a:t>Bamboo in UNFF</a:t>
            </a:r>
            <a:br>
              <a:rPr lang="en-IN" dirty="0"/>
            </a:br>
            <a:r>
              <a:rPr lang="en-IN" dirty="0"/>
              <a:t>06-05-2015 </a:t>
            </a:r>
          </a:p>
        </p:txBody>
      </p:sp>
      <p:sp>
        <p:nvSpPr>
          <p:cNvPr id="3" name="Content Placeholder 2"/>
          <p:cNvSpPr>
            <a:spLocks noGrp="1"/>
          </p:cNvSpPr>
          <p:nvPr>
            <p:ph idx="1"/>
          </p:nvPr>
        </p:nvSpPr>
        <p:spPr>
          <a:xfrm>
            <a:off x="1485900" y="1463278"/>
            <a:ext cx="5600700" cy="3051572"/>
          </a:xfrm>
        </p:spPr>
        <p:txBody>
          <a:bodyPr>
            <a:normAutofit fontScale="92500" lnSpcReduction="10000"/>
          </a:bodyPr>
          <a:lstStyle/>
          <a:p>
            <a:r>
              <a:rPr lang="en-IN" dirty="0"/>
              <a:t>A consultation was held on bamboo in the United Nations, at the initiative of MP Bamboo Mission in collaboration with </a:t>
            </a:r>
            <a:r>
              <a:rPr lang="en-IN" dirty="0" err="1"/>
              <a:t>MoEF</a:t>
            </a:r>
            <a:r>
              <a:rPr lang="en-IN" dirty="0"/>
              <a:t> &amp; TERI</a:t>
            </a:r>
          </a:p>
          <a:p>
            <a:r>
              <a:rPr lang="en-IN" dirty="0"/>
              <a:t>Most of the nations acknowledged bamboo as a tool of social and economic upliftment</a:t>
            </a:r>
          </a:p>
          <a:p>
            <a:endParaRPr lang="en-IN" dirty="0"/>
          </a:p>
        </p:txBody>
      </p:sp>
      <p:sp>
        <p:nvSpPr>
          <p:cNvPr id="5" name="TextBox 4">
            <a:extLst>
              <a:ext uri="{FF2B5EF4-FFF2-40B4-BE49-F238E27FC236}">
                <a16:creationId xmlns:a16="http://schemas.microsoft.com/office/drawing/2014/main" id="{1CEB2F69-832F-4E9C-A94E-CB0F4320A2A7}"/>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NFF-06-05-15-Image1.jpg"/>
          <p:cNvPicPr>
            <a:picLocks noChangeAspect="1"/>
          </p:cNvPicPr>
          <p:nvPr/>
        </p:nvPicPr>
        <p:blipFill>
          <a:blip r:embed="rId2" cstate="print"/>
          <a:stretch>
            <a:fillRect/>
          </a:stretch>
        </p:blipFill>
        <p:spPr bwMode="auto">
          <a:xfrm>
            <a:off x="1885951" y="1"/>
            <a:ext cx="5372099" cy="2357438"/>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Content Placeholder 3" descr="UNFF-06-05-15-Image4.jpg"/>
          <p:cNvPicPr>
            <a:picLocks noGrp="1" noChangeAspect="1"/>
          </p:cNvPicPr>
          <p:nvPr>
            <p:ph idx="1"/>
          </p:nvPr>
        </p:nvPicPr>
        <p:blipFill>
          <a:blip r:embed="rId3" cstate="print"/>
          <a:stretch>
            <a:fillRect/>
          </a:stretch>
        </p:blipFill>
        <p:spPr>
          <a:xfrm>
            <a:off x="4514850" y="2400300"/>
            <a:ext cx="348615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3" descr="UNFF-06-05-15-Image3.jpg"/>
          <p:cNvPicPr>
            <a:picLocks noChangeAspect="1"/>
          </p:cNvPicPr>
          <p:nvPr/>
        </p:nvPicPr>
        <p:blipFill>
          <a:blip r:embed="rId4" cstate="print"/>
          <a:stretch>
            <a:fillRect/>
          </a:stretch>
        </p:blipFill>
        <p:spPr bwMode="auto">
          <a:xfrm>
            <a:off x="609600" y="2400300"/>
            <a:ext cx="3314700" cy="2743200"/>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285751"/>
            <a:ext cx="7620000" cy="584775"/>
          </a:xfrm>
          <a:prstGeom prst="rect">
            <a:avLst/>
          </a:prstGeom>
          <a:noFill/>
        </p:spPr>
        <p:txBody>
          <a:bodyPr wrap="square" rtlCol="0">
            <a:spAutoFit/>
          </a:bodyPr>
          <a:lstStyle/>
          <a:p>
            <a:r>
              <a:rPr lang="en-IN" sz="3200" dirty="0">
                <a:latin typeface="Times New Roman" pitchFamily="18" charset="0"/>
                <a:cs typeface="Times New Roman" pitchFamily="18" charset="0"/>
              </a:rPr>
              <a:t>India </a:t>
            </a:r>
            <a:r>
              <a:rPr lang="en-IN" sz="3200" dirty="0" err="1">
                <a:latin typeface="Times New Roman" pitchFamily="18" charset="0"/>
                <a:cs typeface="Times New Roman" pitchFamily="18" charset="0"/>
              </a:rPr>
              <a:t>vis</a:t>
            </a:r>
            <a:r>
              <a:rPr lang="en-IN" sz="3200" dirty="0">
                <a:latin typeface="Times New Roman" pitchFamily="18" charset="0"/>
                <a:cs typeface="Times New Roman" pitchFamily="18" charset="0"/>
              </a:rPr>
              <a:t> a </a:t>
            </a:r>
            <a:r>
              <a:rPr lang="en-IN" sz="3200" dirty="0" err="1">
                <a:latin typeface="Times New Roman" pitchFamily="18" charset="0"/>
                <a:cs typeface="Times New Roman" pitchFamily="18" charset="0"/>
              </a:rPr>
              <a:t>vis</a:t>
            </a:r>
            <a:r>
              <a:rPr lang="en-IN" sz="3200" dirty="0">
                <a:latin typeface="Times New Roman" pitchFamily="18" charset="0"/>
                <a:cs typeface="Times New Roman" pitchFamily="18" charset="0"/>
              </a:rPr>
              <a:t> the world  </a:t>
            </a:r>
          </a:p>
        </p:txBody>
      </p:sp>
      <p:sp>
        <p:nvSpPr>
          <p:cNvPr id="4" name="TextBox 3"/>
          <p:cNvSpPr txBox="1"/>
          <p:nvPr/>
        </p:nvSpPr>
        <p:spPr>
          <a:xfrm>
            <a:off x="457200" y="971550"/>
            <a:ext cx="7391400" cy="2862322"/>
          </a:xfrm>
          <a:prstGeom prst="rect">
            <a:avLst/>
          </a:prstGeom>
          <a:noFill/>
        </p:spPr>
        <p:txBody>
          <a:bodyPr wrap="square" rtlCol="0">
            <a:spAutoFit/>
          </a:bodyPr>
          <a:lstStyle/>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7" name="Text Placeholder 6"/>
          <p:cNvSpPr>
            <a:spLocks noGrp="1"/>
          </p:cNvSpPr>
          <p:nvPr>
            <p:ph type="body" idx="4294967295"/>
          </p:nvPr>
        </p:nvSpPr>
        <p:spPr>
          <a:xfrm>
            <a:off x="304800" y="1447800"/>
            <a:ext cx="4040188" cy="3562350"/>
          </a:xfrm>
          <a:prstGeom prst="rect">
            <a:avLst/>
          </a:prstGeom>
        </p:spPr>
        <p:txBody>
          <a:bodyPr/>
          <a:lstStyle/>
          <a:p>
            <a:pPr>
              <a:buNone/>
            </a:pPr>
            <a:r>
              <a:rPr lang="en-IN" dirty="0"/>
              <a:t>   Bamboo production</a:t>
            </a:r>
          </a:p>
          <a:p>
            <a:pPr lvl="1">
              <a:buNone/>
            </a:pPr>
            <a:r>
              <a:rPr lang="en-IN" dirty="0"/>
              <a:t>	</a:t>
            </a:r>
            <a:r>
              <a:rPr lang="en-IN" sz="2100" b="1" dirty="0"/>
              <a:t>Production Share</a:t>
            </a:r>
            <a:endParaRPr lang="en-IN" b="1" dirty="0"/>
          </a:p>
          <a:p>
            <a:r>
              <a:rPr lang="en-IN" dirty="0"/>
              <a:t>India 	      – 19%</a:t>
            </a:r>
          </a:p>
          <a:p>
            <a:r>
              <a:rPr lang="en-IN" dirty="0"/>
              <a:t>Rest of Asia    – 46%</a:t>
            </a:r>
          </a:p>
          <a:p>
            <a:r>
              <a:rPr lang="en-IN" dirty="0"/>
              <a:t>Africa            – 28%</a:t>
            </a:r>
          </a:p>
          <a:p>
            <a:r>
              <a:rPr lang="en-IN" dirty="0"/>
              <a:t>Latin America – 7%</a:t>
            </a:r>
          </a:p>
          <a:p>
            <a:endParaRPr lang="en-IN" dirty="0"/>
          </a:p>
          <a:p>
            <a:endParaRPr lang="en-IN" dirty="0"/>
          </a:p>
        </p:txBody>
      </p:sp>
      <p:sp>
        <p:nvSpPr>
          <p:cNvPr id="9" name="Text Placeholder 8"/>
          <p:cNvSpPr>
            <a:spLocks noGrp="1"/>
          </p:cNvSpPr>
          <p:nvPr>
            <p:ph type="body" sz="quarter" idx="4294967295"/>
          </p:nvPr>
        </p:nvSpPr>
        <p:spPr>
          <a:xfrm>
            <a:off x="5029200" y="1504950"/>
            <a:ext cx="3810000" cy="3276600"/>
          </a:xfrm>
          <a:prstGeom prst="rect">
            <a:avLst/>
          </a:prstGeom>
        </p:spPr>
        <p:txBody>
          <a:bodyPr/>
          <a:lstStyle/>
          <a:p>
            <a:pPr>
              <a:spcBef>
                <a:spcPts val="0"/>
              </a:spcBef>
              <a:buNone/>
            </a:pPr>
            <a:r>
              <a:rPr lang="en-IN" dirty="0"/>
              <a:t>    Bamboo trade</a:t>
            </a:r>
            <a:r>
              <a:rPr lang="en-IN" sz="3200" b="1" dirty="0"/>
              <a:t>    </a:t>
            </a:r>
          </a:p>
          <a:p>
            <a:pPr lvl="1">
              <a:spcBef>
                <a:spcPts val="0"/>
              </a:spcBef>
              <a:buNone/>
            </a:pPr>
            <a:r>
              <a:rPr lang="en-IN" b="1" dirty="0"/>
              <a:t>      </a:t>
            </a:r>
            <a:r>
              <a:rPr lang="en-IN" sz="2000" b="1" dirty="0"/>
              <a:t>Trade Share</a:t>
            </a:r>
            <a:endParaRPr lang="en-IN" dirty="0"/>
          </a:p>
          <a:p>
            <a:r>
              <a:rPr lang="en-IN" dirty="0"/>
              <a:t>India 	      – 6%</a:t>
            </a:r>
          </a:p>
          <a:p>
            <a:r>
              <a:rPr lang="en-IN" dirty="0"/>
              <a:t>Rest of Asia    – 87%</a:t>
            </a:r>
          </a:p>
          <a:p>
            <a:r>
              <a:rPr lang="en-IN" dirty="0"/>
              <a:t>Africa            – 6%</a:t>
            </a:r>
          </a:p>
          <a:p>
            <a:r>
              <a:rPr lang="en-IN" dirty="0"/>
              <a:t>Latin America – 1%</a:t>
            </a:r>
          </a:p>
          <a:p>
            <a:endParaRPr lang="en-IN"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HATTACHARYA\Pictures\2014-06-01\241.JPG"/>
          <p:cNvPicPr>
            <a:picLocks noChangeAspect="1" noChangeArrowheads="1"/>
          </p:cNvPicPr>
          <p:nvPr/>
        </p:nvPicPr>
        <p:blipFill>
          <a:blip r:embed="rId2" cstate="print"/>
          <a:srcRect/>
          <a:stretch>
            <a:fillRect/>
          </a:stretch>
        </p:blipFill>
        <p:spPr bwMode="auto">
          <a:xfrm>
            <a:off x="1513127" y="285750"/>
            <a:ext cx="5802073" cy="4551814"/>
          </a:xfrm>
          <a:prstGeom prst="rect">
            <a:avLst/>
          </a:prstGeom>
          <a:noFill/>
        </p:spPr>
      </p:pic>
      <p:sp>
        <p:nvSpPr>
          <p:cNvPr id="3" name="TextBox 2"/>
          <p:cNvSpPr txBox="1"/>
          <p:nvPr/>
        </p:nvSpPr>
        <p:spPr>
          <a:xfrm>
            <a:off x="2286000" y="616550"/>
            <a:ext cx="3559949" cy="646331"/>
          </a:xfrm>
          <a:prstGeom prst="rect">
            <a:avLst/>
          </a:prstGeom>
          <a:noFill/>
        </p:spPr>
        <p:txBody>
          <a:bodyPr wrap="none" rtlCol="0">
            <a:spAutoFit/>
          </a:bodyPr>
          <a:lstStyle/>
          <a:p>
            <a:r>
              <a:rPr lang="en-IN" b="1" dirty="0">
                <a:solidFill>
                  <a:srgbClr val="00B050"/>
                </a:solidFill>
              </a:rPr>
              <a:t>Global Bamboo Summit in Vietnam</a:t>
            </a:r>
          </a:p>
          <a:p>
            <a:pPr algn="ctr"/>
            <a:r>
              <a:rPr lang="en-IN" b="1" dirty="0">
                <a:solidFill>
                  <a:srgbClr val="00B050"/>
                </a:solidFill>
              </a:rPr>
              <a:t>09-04-2014</a:t>
            </a:r>
          </a:p>
        </p:txBody>
      </p:sp>
      <p:sp>
        <p:nvSpPr>
          <p:cNvPr id="2" name="TextBox 1">
            <a:extLst>
              <a:ext uri="{FF2B5EF4-FFF2-40B4-BE49-F238E27FC236}">
                <a16:creationId xmlns:a16="http://schemas.microsoft.com/office/drawing/2014/main" id="{64D1263A-518C-4E17-9191-390EDC84B322}"/>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95350"/>
            <a:ext cx="2464066" cy="3581400"/>
          </a:xfrm>
        </p:spPr>
        <p:txBody>
          <a:bodyPr>
            <a:normAutofit/>
          </a:bodyPr>
          <a:lstStyle/>
          <a:p>
            <a:r>
              <a:rPr lang="en-IN" sz="2400" dirty="0">
                <a:solidFill>
                  <a:schemeClr val="bg1"/>
                </a:solidFill>
              </a:rPr>
              <a:t>Historical Inter-ministerial Summit on </a:t>
            </a:r>
            <a:br>
              <a:rPr lang="en-IN" sz="2400" dirty="0">
                <a:solidFill>
                  <a:schemeClr val="bg1"/>
                </a:solidFill>
              </a:rPr>
            </a:br>
            <a:r>
              <a:rPr lang="en-IN" sz="2400" dirty="0">
                <a:solidFill>
                  <a:schemeClr val="bg1"/>
                </a:solidFill>
              </a:rPr>
              <a:t>Bamboo as Change Agent for a better country</a:t>
            </a:r>
            <a:br>
              <a:rPr lang="en-IN" sz="2400" dirty="0">
                <a:solidFill>
                  <a:schemeClr val="bg1"/>
                </a:solidFill>
              </a:rPr>
            </a:br>
            <a:r>
              <a:rPr lang="en-IN" sz="2400" dirty="0">
                <a:solidFill>
                  <a:schemeClr val="bg1"/>
                </a:solidFill>
              </a:rPr>
              <a:t>Eight Concerned Ministries -12-02-2015</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2540266" y="-19050"/>
            <a:ext cx="6596114" cy="4400550"/>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2CAC1C0B-7688-4004-9BE3-5AA0F9326C0E}"/>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950" y="205979"/>
            <a:ext cx="3219450" cy="857250"/>
          </a:xfrm>
        </p:spPr>
        <p:txBody>
          <a:bodyPr/>
          <a:lstStyle/>
          <a:p>
            <a:r>
              <a:rPr lang="en-US" sz="2400" dirty="0"/>
              <a:t>Recommendations of </a:t>
            </a:r>
            <a:br>
              <a:rPr lang="en-US" sz="2400" dirty="0"/>
            </a:br>
            <a:r>
              <a:rPr lang="en-US" sz="2400" dirty="0"/>
              <a:t>Inter-ministerial Summit</a:t>
            </a:r>
            <a:endParaRPr lang="en-GB" sz="2400" dirty="0"/>
          </a:p>
        </p:txBody>
      </p:sp>
      <p:sp>
        <p:nvSpPr>
          <p:cNvPr id="3" name="Content Placeholder 2"/>
          <p:cNvSpPr>
            <a:spLocks noGrp="1"/>
          </p:cNvSpPr>
          <p:nvPr>
            <p:ph idx="1"/>
          </p:nvPr>
        </p:nvSpPr>
        <p:spPr>
          <a:xfrm>
            <a:off x="914400" y="1216298"/>
            <a:ext cx="6934200" cy="3543300"/>
          </a:xfrm>
        </p:spPr>
        <p:txBody>
          <a:bodyPr>
            <a:normAutofit/>
          </a:bodyPr>
          <a:lstStyle/>
          <a:p>
            <a:pPr lvl="0"/>
            <a:r>
              <a:rPr lang="en-IN" sz="1800" b="1" dirty="0"/>
              <a:t>Inclusion of 'Bamboo Development Task Force' in the </a:t>
            </a:r>
            <a:r>
              <a:rPr lang="en-IN" sz="1800" b="1" i="1" dirty="0" err="1"/>
              <a:t>Niti</a:t>
            </a:r>
            <a:r>
              <a:rPr lang="en-IN" sz="1800" b="1" i="1" dirty="0"/>
              <a:t> </a:t>
            </a:r>
            <a:r>
              <a:rPr lang="en-IN" sz="1800" b="1" i="1" dirty="0" err="1"/>
              <a:t>Aayog</a:t>
            </a:r>
            <a:r>
              <a:rPr lang="en-IN" sz="1800" b="1" i="1" dirty="0"/>
              <a:t>.</a:t>
            </a:r>
            <a:endParaRPr lang="en-GB" sz="1800" b="1" dirty="0"/>
          </a:p>
          <a:p>
            <a:pPr lvl="0"/>
            <a:r>
              <a:rPr lang="en-IN" sz="1800" b="1" dirty="0"/>
              <a:t>Constitute a committee to prepare a white paper based on the review of the efforts made in the sector so far by all the concerned Ministries. </a:t>
            </a:r>
            <a:endParaRPr lang="en-GB" sz="1800" b="1" dirty="0"/>
          </a:p>
          <a:p>
            <a:pPr lvl="0"/>
            <a:r>
              <a:rPr lang="en-IN" sz="1800" b="1" dirty="0"/>
              <a:t>Create National Bamboo Development Authority for Convergence of and synergy among all the Departments / Organisations dealing with bamboo. </a:t>
            </a:r>
            <a:endParaRPr lang="en-GB" sz="1800" b="1" dirty="0"/>
          </a:p>
          <a:p>
            <a:pPr lvl="0"/>
            <a:r>
              <a:rPr lang="en-IN" sz="1800" b="1" dirty="0"/>
              <a:t>Formulate a National Bamboo Development Policy.</a:t>
            </a:r>
            <a:endParaRPr lang="en-GB" sz="1800" b="1" dirty="0"/>
          </a:p>
          <a:p>
            <a:pPr lvl="0"/>
            <a:r>
              <a:rPr lang="en-IN" sz="1800" b="1" dirty="0"/>
              <a:t>Organise a "World Bamboo Summit" in Delhi to strengthen international cooperation in Bamboo Sector.</a:t>
            </a:r>
            <a:endParaRPr lang="en-GB" sz="1800" b="1" dirty="0"/>
          </a:p>
          <a:p>
            <a:endParaRPr lang="en-GB" sz="1800" b="1" dirty="0"/>
          </a:p>
        </p:txBody>
      </p:sp>
      <p:sp>
        <p:nvSpPr>
          <p:cNvPr id="5" name="TextBox 4">
            <a:extLst>
              <a:ext uri="{FF2B5EF4-FFF2-40B4-BE49-F238E27FC236}">
                <a16:creationId xmlns:a16="http://schemas.microsoft.com/office/drawing/2014/main" id="{BF4BA65D-50F6-466B-83A4-CC2792B237E3}"/>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571500"/>
            <a:ext cx="5829300" cy="479822"/>
          </a:xfrm>
        </p:spPr>
        <p:txBody>
          <a:bodyPr>
            <a:normAutofit fontScale="90000"/>
          </a:bodyPr>
          <a:lstStyle/>
          <a:p>
            <a:r>
              <a:rPr lang="en-IN" sz="3000" b="1" dirty="0"/>
              <a:t>Bamboo Investors’ Meet </a:t>
            </a:r>
            <a:r>
              <a:rPr lang="en-IN" sz="2700" dirty="0"/>
              <a:t>– 13-06-15</a:t>
            </a:r>
          </a:p>
        </p:txBody>
      </p:sp>
      <p:pic>
        <p:nvPicPr>
          <p:cNvPr id="4" name="Content Placeholder 3" descr="DSC_0126.JPG"/>
          <p:cNvPicPr>
            <a:picLocks noGrp="1" noChangeAspect="1"/>
          </p:cNvPicPr>
          <p:nvPr>
            <p:ph idx="1"/>
          </p:nvPr>
        </p:nvPicPr>
        <p:blipFill>
          <a:blip r:embed="rId2" cstate="print"/>
          <a:stretch>
            <a:fillRect/>
          </a:stretch>
        </p:blipFill>
        <p:spPr>
          <a:xfrm>
            <a:off x="1657351" y="1314451"/>
            <a:ext cx="5110778" cy="3394472"/>
          </a:xfrm>
        </p:spPr>
      </p:pic>
      <p:sp>
        <p:nvSpPr>
          <p:cNvPr id="3" name="TextBox 2">
            <a:extLst>
              <a:ext uri="{FF2B5EF4-FFF2-40B4-BE49-F238E27FC236}">
                <a16:creationId xmlns:a16="http://schemas.microsoft.com/office/drawing/2014/main" id="{B1AC1E7A-CE1E-4115-A84B-7A443387C22E}"/>
              </a:ext>
            </a:extLst>
          </p:cNvPr>
          <p:cNvSpPr txBox="1"/>
          <p:nvPr/>
        </p:nvSpPr>
        <p:spPr>
          <a:xfrm>
            <a:off x="685800" y="490863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F4EA5-5C96-4253-B74B-F90E4F14E285}"/>
              </a:ext>
            </a:extLst>
          </p:cNvPr>
          <p:cNvSpPr>
            <a:spLocks noGrp="1"/>
          </p:cNvSpPr>
          <p:nvPr>
            <p:ph type="title"/>
          </p:nvPr>
        </p:nvSpPr>
        <p:spPr>
          <a:xfrm>
            <a:off x="990600" y="118110"/>
            <a:ext cx="4648200" cy="1005840"/>
          </a:xfrm>
        </p:spPr>
        <p:txBody>
          <a:bodyPr/>
          <a:lstStyle/>
          <a:p>
            <a:r>
              <a:rPr lang="en-US" sz="2700" b="1" dirty="0"/>
              <a:t>Global Bamboo Summit</a:t>
            </a:r>
            <a:r>
              <a:rPr lang="en-US" sz="2700" dirty="0"/>
              <a:t> Indore</a:t>
            </a:r>
            <a:br>
              <a:rPr lang="en-US" sz="2700" dirty="0"/>
            </a:br>
            <a:r>
              <a:rPr lang="en-US" sz="2700" dirty="0"/>
              <a:t>08 – 10 - 2016</a:t>
            </a:r>
            <a:endParaRPr lang="en-IN" sz="2700" dirty="0"/>
          </a:p>
        </p:txBody>
      </p:sp>
      <p:pic>
        <p:nvPicPr>
          <p:cNvPr id="4" name="Picture 3">
            <a:extLst>
              <a:ext uri="{FF2B5EF4-FFF2-40B4-BE49-F238E27FC236}">
                <a16:creationId xmlns:a16="http://schemas.microsoft.com/office/drawing/2014/main" id="{DCB925ED-24C9-4C5A-9BE9-E61B5CBA9D4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00150"/>
            <a:ext cx="5372100" cy="3657600"/>
          </a:xfrm>
          <a:prstGeom prst="rect">
            <a:avLst/>
          </a:prstGeom>
          <a:noFill/>
          <a:ln>
            <a:noFill/>
          </a:ln>
        </p:spPr>
      </p:pic>
      <p:sp>
        <p:nvSpPr>
          <p:cNvPr id="7" name="TextBox 6">
            <a:extLst>
              <a:ext uri="{FF2B5EF4-FFF2-40B4-BE49-F238E27FC236}">
                <a16:creationId xmlns:a16="http://schemas.microsoft.com/office/drawing/2014/main" id="{192759CF-BEB3-4CFB-A71C-927BC2E92C20}"/>
              </a:ext>
            </a:extLst>
          </p:cNvPr>
          <p:cNvSpPr txBox="1"/>
          <p:nvPr/>
        </p:nvSpPr>
        <p:spPr>
          <a:xfrm>
            <a:off x="685800" y="4922520"/>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37262008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053A-692E-4464-89C0-CBE017C05F67}"/>
              </a:ext>
            </a:extLst>
          </p:cNvPr>
          <p:cNvSpPr>
            <a:spLocks noGrp="1"/>
          </p:cNvSpPr>
          <p:nvPr>
            <p:ph type="title"/>
          </p:nvPr>
        </p:nvSpPr>
        <p:spPr>
          <a:xfrm>
            <a:off x="1219200" y="118110"/>
            <a:ext cx="4648200" cy="1005840"/>
          </a:xfrm>
        </p:spPr>
        <p:txBody>
          <a:bodyPr/>
          <a:lstStyle/>
          <a:p>
            <a:r>
              <a:rPr lang="en-US" dirty="0"/>
              <a:t>Experience Sharing</a:t>
            </a:r>
            <a:endParaRPr lang="en-IN" dirty="0"/>
          </a:p>
        </p:txBody>
      </p:sp>
      <p:sp>
        <p:nvSpPr>
          <p:cNvPr id="3" name="Content Placeholder 2">
            <a:extLst>
              <a:ext uri="{FF2B5EF4-FFF2-40B4-BE49-F238E27FC236}">
                <a16:creationId xmlns:a16="http://schemas.microsoft.com/office/drawing/2014/main" id="{BE39A82A-D464-4A5D-A9C9-5D1C7D3AB2FA}"/>
              </a:ext>
            </a:extLst>
          </p:cNvPr>
          <p:cNvSpPr>
            <a:spLocks noGrp="1"/>
          </p:cNvSpPr>
          <p:nvPr>
            <p:ph idx="1"/>
          </p:nvPr>
        </p:nvSpPr>
        <p:spPr>
          <a:xfrm>
            <a:off x="1464906" y="1257300"/>
            <a:ext cx="5657850" cy="3429000"/>
          </a:xfrm>
        </p:spPr>
        <p:txBody>
          <a:bodyPr>
            <a:normAutofit fontScale="85000" lnSpcReduction="10000"/>
          </a:bodyPr>
          <a:lstStyle/>
          <a:p>
            <a:pPr marL="0" indent="0">
              <a:buNone/>
            </a:pPr>
            <a:r>
              <a:rPr lang="en-US" dirty="0"/>
              <a:t>Initiatives </a:t>
            </a:r>
            <a:r>
              <a:rPr lang="en-US" sz="2400" b="1" dirty="0"/>
              <a:t>MP State Bamboo Mission</a:t>
            </a:r>
            <a:r>
              <a:rPr lang="en-US" dirty="0"/>
              <a:t> </a:t>
            </a:r>
          </a:p>
          <a:p>
            <a:r>
              <a:rPr lang="en-IN" dirty="0"/>
              <a:t>Bamboo vision document – 10 years</a:t>
            </a:r>
          </a:p>
          <a:p>
            <a:r>
              <a:rPr lang="en-IN" dirty="0"/>
              <a:t>Bamboo Policy – Principally approved</a:t>
            </a:r>
          </a:p>
          <a:p>
            <a:r>
              <a:rPr lang="en-IN" dirty="0"/>
              <a:t>Bamboo Development Strategy</a:t>
            </a:r>
          </a:p>
          <a:p>
            <a:r>
              <a:rPr lang="en-IN" dirty="0"/>
              <a:t>District Bamboo Development Authority – </a:t>
            </a:r>
            <a:r>
              <a:rPr lang="en-IN" dirty="0" err="1"/>
              <a:t>Balaghat</a:t>
            </a:r>
            <a:r>
              <a:rPr lang="en-IN" dirty="0"/>
              <a:t> – First in the Country</a:t>
            </a:r>
          </a:p>
          <a:p>
            <a:r>
              <a:rPr lang="en-IN" dirty="0"/>
              <a:t>State Bamboo Development Authority - proposed</a:t>
            </a:r>
          </a:p>
          <a:p>
            <a:endParaRPr lang="en-IN" dirty="0"/>
          </a:p>
        </p:txBody>
      </p:sp>
      <p:sp>
        <p:nvSpPr>
          <p:cNvPr id="9" name="TextBox 8">
            <a:extLst>
              <a:ext uri="{FF2B5EF4-FFF2-40B4-BE49-F238E27FC236}">
                <a16:creationId xmlns:a16="http://schemas.microsoft.com/office/drawing/2014/main" id="{649D61BD-801B-43E6-8E41-29066CB8F4B0}"/>
              </a:ext>
            </a:extLst>
          </p:cNvPr>
          <p:cNvSpPr txBox="1"/>
          <p:nvPr/>
        </p:nvSpPr>
        <p:spPr>
          <a:xfrm>
            <a:off x="685800" y="492387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12405571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38150"/>
            <a:ext cx="4800600" cy="457200"/>
          </a:xfrm>
        </p:spPr>
        <p:txBody>
          <a:bodyPr>
            <a:noAutofit/>
          </a:bodyPr>
          <a:lstStyle/>
          <a:p>
            <a:pPr algn="ctr"/>
            <a:r>
              <a:rPr lang="en-US" sz="2700" b="1" dirty="0"/>
              <a:t> Innovative Initiatives</a:t>
            </a:r>
            <a:endParaRPr lang="en-US" sz="2700" dirty="0"/>
          </a:p>
        </p:txBody>
      </p:sp>
      <p:sp>
        <p:nvSpPr>
          <p:cNvPr id="3" name="Title 1"/>
          <p:cNvSpPr txBox="1">
            <a:spLocks/>
          </p:cNvSpPr>
          <p:nvPr/>
        </p:nvSpPr>
        <p:spPr>
          <a:xfrm>
            <a:off x="838200" y="1123950"/>
            <a:ext cx="7086600" cy="3448049"/>
          </a:xfrm>
          <a:prstGeom prst="rect">
            <a:avLst/>
          </a:prstGeom>
        </p:spPr>
        <p:txBody>
          <a:bodyPr>
            <a:noAutofit/>
          </a:bodyPr>
          <a:lstStyle/>
          <a:p>
            <a:pPr algn="just">
              <a:buFont typeface="Arial" pitchFamily="34" charset="0"/>
              <a:buChar char="•"/>
            </a:pPr>
            <a:r>
              <a:rPr lang="en-GB" sz="2400" dirty="0"/>
              <a:t> bamboo-based development in a holistically  </a:t>
            </a:r>
          </a:p>
          <a:p>
            <a:pPr algn="just"/>
            <a:r>
              <a:rPr lang="en-GB" sz="2400" dirty="0"/>
              <a:t>   sustainable manner</a:t>
            </a:r>
          </a:p>
          <a:p>
            <a:pPr algn="just">
              <a:buFont typeface="Arial" pitchFamily="34" charset="0"/>
              <a:buChar char="•"/>
            </a:pPr>
            <a:r>
              <a:rPr lang="en-GB" sz="2400" dirty="0"/>
              <a:t> ecological, economic, social and cultural dimensions </a:t>
            </a:r>
          </a:p>
          <a:p>
            <a:pPr algn="just">
              <a:buFont typeface="Arial" pitchFamily="34" charset="0"/>
              <a:buChar char="•"/>
            </a:pPr>
            <a:r>
              <a:rPr lang="en-GB" sz="2400" dirty="0"/>
              <a:t> holistic and scientific approach  </a:t>
            </a:r>
          </a:p>
          <a:p>
            <a:pPr algn="just">
              <a:buFont typeface="Arial" pitchFamily="34" charset="0"/>
              <a:buChar char="•"/>
            </a:pPr>
            <a:r>
              <a:rPr lang="en-GB" sz="2400" dirty="0"/>
              <a:t> production-to-consumption system (PCS)</a:t>
            </a:r>
          </a:p>
          <a:p>
            <a:pPr algn="just">
              <a:buFont typeface="Arial" pitchFamily="34" charset="0"/>
              <a:buChar char="•"/>
            </a:pPr>
            <a:r>
              <a:rPr lang="en-GB" sz="2400" dirty="0"/>
              <a:t> bamboo in natural forests and private lands</a:t>
            </a:r>
          </a:p>
          <a:p>
            <a:pPr algn="just">
              <a:buFont typeface="Arial" pitchFamily="34" charset="0"/>
              <a:buChar char="•"/>
            </a:pPr>
            <a:r>
              <a:rPr lang="en-GB" sz="2400" dirty="0"/>
              <a:t> harvesting, design, production and marketing </a:t>
            </a:r>
          </a:p>
          <a:p>
            <a:pPr algn="just">
              <a:buFont typeface="Arial" pitchFamily="34" charset="0"/>
              <a:buChar char="•"/>
            </a:pPr>
            <a:r>
              <a:rPr lang="en-GB" sz="2400" dirty="0"/>
              <a:t> multi-departmental and multi-dimensional  </a:t>
            </a:r>
          </a:p>
          <a:p>
            <a:pPr algn="just"/>
            <a:r>
              <a:rPr lang="en-GB" sz="2400" dirty="0"/>
              <a:t>  approach</a:t>
            </a:r>
            <a:endParaRPr lang="en-US" sz="2400" dirty="0"/>
          </a:p>
        </p:txBody>
      </p:sp>
      <p:sp>
        <p:nvSpPr>
          <p:cNvPr id="5" name="TextBox 4">
            <a:extLst>
              <a:ext uri="{FF2B5EF4-FFF2-40B4-BE49-F238E27FC236}">
                <a16:creationId xmlns:a16="http://schemas.microsoft.com/office/drawing/2014/main" id="{5452F410-7930-42A3-9144-05F7913889E9}"/>
              </a:ext>
            </a:extLst>
          </p:cNvPr>
          <p:cNvSpPr txBox="1"/>
          <p:nvPr/>
        </p:nvSpPr>
        <p:spPr>
          <a:xfrm>
            <a:off x="685800" y="490863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E994AB-425A-42DD-BEF9-EB65DCEB3DC9}"/>
              </a:ext>
            </a:extLst>
          </p:cNvPr>
          <p:cNvSpPr txBox="1"/>
          <p:nvPr/>
        </p:nvSpPr>
        <p:spPr>
          <a:xfrm>
            <a:off x="685800" y="4912667"/>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
        <p:nvSpPr>
          <p:cNvPr id="2" name="Title 1">
            <a:extLst>
              <a:ext uri="{FF2B5EF4-FFF2-40B4-BE49-F238E27FC236}">
                <a16:creationId xmlns:a16="http://schemas.microsoft.com/office/drawing/2014/main" id="{6457E8D9-3923-4515-9CA6-C6C3574EBF09}"/>
              </a:ext>
            </a:extLst>
          </p:cNvPr>
          <p:cNvSpPr>
            <a:spLocks noGrp="1"/>
          </p:cNvSpPr>
          <p:nvPr>
            <p:ph type="title"/>
          </p:nvPr>
        </p:nvSpPr>
        <p:spPr>
          <a:xfrm>
            <a:off x="1443759" y="3811"/>
            <a:ext cx="5715000" cy="571499"/>
          </a:xfrm>
        </p:spPr>
        <p:txBody>
          <a:bodyPr>
            <a:normAutofit fontScale="90000"/>
          </a:bodyPr>
          <a:lstStyle/>
          <a:p>
            <a:r>
              <a:rPr lang="en-US" sz="1800" b="1" dirty="0"/>
              <a:t>Bamboo based Sustainable Development in Madhya Pradesh</a:t>
            </a:r>
            <a:br>
              <a:rPr lang="en-IN" sz="1800" b="1" dirty="0"/>
            </a:br>
            <a:r>
              <a:rPr lang="en-US" sz="1600" b="1" dirty="0"/>
              <a:t>       (Win-Win Situation)</a:t>
            </a:r>
            <a:endParaRPr lang="en-IN" sz="1800" b="1" dirty="0"/>
          </a:p>
        </p:txBody>
      </p:sp>
      <p:graphicFrame>
        <p:nvGraphicFramePr>
          <p:cNvPr id="10" name="Content Placeholder 9">
            <a:extLst>
              <a:ext uri="{FF2B5EF4-FFF2-40B4-BE49-F238E27FC236}">
                <a16:creationId xmlns:a16="http://schemas.microsoft.com/office/drawing/2014/main" id="{49B1609D-E0D7-4537-997E-B2F568206128}"/>
              </a:ext>
            </a:extLst>
          </p:cNvPr>
          <p:cNvGraphicFramePr>
            <a:graphicFrameLocks noGrp="1"/>
          </p:cNvGraphicFramePr>
          <p:nvPr>
            <p:ph idx="1"/>
            <p:extLst>
              <p:ext uri="{D42A27DB-BD31-4B8C-83A1-F6EECF244321}">
                <p14:modId xmlns:p14="http://schemas.microsoft.com/office/powerpoint/2010/main" val="202688196"/>
              </p:ext>
            </p:extLst>
          </p:nvPr>
        </p:nvGraphicFramePr>
        <p:xfrm>
          <a:off x="309626" y="575495"/>
          <a:ext cx="7691374" cy="4062885"/>
        </p:xfrm>
        <a:graphic>
          <a:graphicData uri="http://schemas.openxmlformats.org/drawingml/2006/table">
            <a:tbl>
              <a:tblPr firstRow="1" firstCol="1" bandRow="1">
                <a:tableStyleId>{5C22544A-7EE6-4342-B048-85BDC9FD1C3A}</a:tableStyleId>
              </a:tblPr>
              <a:tblGrid>
                <a:gridCol w="1786885">
                  <a:extLst>
                    <a:ext uri="{9D8B030D-6E8A-4147-A177-3AD203B41FA5}">
                      <a16:colId xmlns:a16="http://schemas.microsoft.com/office/drawing/2014/main" val="140872389"/>
                    </a:ext>
                  </a:extLst>
                </a:gridCol>
                <a:gridCol w="5904489">
                  <a:extLst>
                    <a:ext uri="{9D8B030D-6E8A-4147-A177-3AD203B41FA5}">
                      <a16:colId xmlns:a16="http://schemas.microsoft.com/office/drawing/2014/main" val="1787615477"/>
                    </a:ext>
                  </a:extLst>
                </a:gridCol>
              </a:tblGrid>
              <a:tr h="650497">
                <a:tc>
                  <a:txBody>
                    <a:bodyPr/>
                    <a:lstStyle/>
                    <a:p>
                      <a:pPr algn="just">
                        <a:spcAft>
                          <a:spcPts val="0"/>
                        </a:spcAft>
                      </a:pPr>
                      <a:endParaRPr lang="en-GB" sz="1100" dirty="0">
                        <a:effectLst/>
                      </a:endParaRPr>
                    </a:p>
                    <a:p>
                      <a:pPr algn="just">
                        <a:spcAft>
                          <a:spcPts val="0"/>
                        </a:spcAft>
                      </a:pPr>
                      <a:r>
                        <a:rPr lang="en-GB" sz="1100" dirty="0">
                          <a:effectLst/>
                        </a:rPr>
                        <a:t>Extensive Bamboo Resource</a:t>
                      </a:r>
                      <a:endParaRPr lang="en-IN" sz="7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tc>
                  <a:txBody>
                    <a:bodyPr/>
                    <a:lstStyle/>
                    <a:p>
                      <a:pPr marL="342900" lvl="0" indent="-342900">
                        <a:spcAft>
                          <a:spcPts val="0"/>
                        </a:spcAft>
                        <a:buFont typeface="Times New Roman" panose="02020603050405020304" pitchFamily="18" charset="0"/>
                        <a:buChar char="•"/>
                        <a:tabLst>
                          <a:tab pos="228600" algn="l"/>
                        </a:tabLst>
                      </a:pPr>
                      <a:r>
                        <a:rPr lang="en-GB" sz="1100" dirty="0">
                          <a:effectLst/>
                        </a:rPr>
                        <a:t>18167 </a:t>
                      </a:r>
                      <a:r>
                        <a:rPr lang="en-GB" sz="1100" dirty="0" err="1">
                          <a:effectLst/>
                        </a:rPr>
                        <a:t>Sq</a:t>
                      </a:r>
                      <a:r>
                        <a:rPr lang="en-GB" sz="1100" dirty="0">
                          <a:effectLst/>
                        </a:rPr>
                        <a:t> Km Bamboo cover</a:t>
                      </a:r>
                      <a:endParaRPr lang="en-IN" sz="1050" dirty="0">
                        <a:effectLst/>
                      </a:endParaRPr>
                    </a:p>
                    <a:p>
                      <a:pPr marL="342900" lvl="0" indent="-342900">
                        <a:spcAft>
                          <a:spcPts val="0"/>
                        </a:spcAft>
                        <a:buFont typeface="Times New Roman" panose="02020603050405020304" pitchFamily="18" charset="0"/>
                        <a:buChar char="•"/>
                        <a:tabLst>
                          <a:tab pos="228600" algn="l"/>
                        </a:tabLst>
                      </a:pPr>
                      <a:r>
                        <a:rPr lang="en-IN" sz="1100" dirty="0">
                          <a:effectLst/>
                        </a:rPr>
                        <a:t> </a:t>
                      </a:r>
                      <a:r>
                        <a:rPr lang="en-GB" sz="1100" dirty="0">
                          <a:effectLst/>
                        </a:rPr>
                        <a:t>Only 33% under Active Management of FD</a:t>
                      </a:r>
                      <a:endParaRPr lang="en-IN" sz="1050" dirty="0">
                        <a:effectLst/>
                      </a:endParaRPr>
                    </a:p>
                    <a:p>
                      <a:pPr marL="342900" lvl="0" indent="-342900">
                        <a:spcAft>
                          <a:spcPts val="0"/>
                        </a:spcAft>
                        <a:buFont typeface="Times New Roman" panose="02020603050405020304" pitchFamily="18" charset="0"/>
                        <a:buChar char="•"/>
                        <a:tabLst>
                          <a:tab pos="228600" algn="l"/>
                        </a:tabLst>
                      </a:pPr>
                      <a:r>
                        <a:rPr lang="en-GB" sz="1100" dirty="0">
                          <a:effectLst/>
                        </a:rPr>
                        <a:t> Potential Production - 4 lakh Ton (Present - 25%)</a:t>
                      </a:r>
                      <a:endParaRPr lang="en-IN" sz="1050" dirty="0">
                        <a:effectLst/>
                      </a:endParaRPr>
                    </a:p>
                    <a:p>
                      <a:pPr marL="228600">
                        <a:spcAft>
                          <a:spcPts val="0"/>
                        </a:spcAft>
                      </a:pPr>
                      <a:r>
                        <a:rPr lang="en-IN" sz="800" dirty="0">
                          <a:effectLst/>
                        </a:rPr>
                        <a:t> </a:t>
                      </a:r>
                      <a:endParaRPr lang="en-IN" sz="8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extLst>
                  <a:ext uri="{0D108BD9-81ED-4DB2-BD59-A6C34878D82A}">
                    <a16:rowId xmlns:a16="http://schemas.microsoft.com/office/drawing/2014/main" val="2498650201"/>
                  </a:ext>
                </a:extLst>
              </a:tr>
              <a:tr h="126926">
                <a:tc>
                  <a:txBody>
                    <a:bodyPr/>
                    <a:lstStyle/>
                    <a:p>
                      <a:pPr>
                        <a:spcAft>
                          <a:spcPts val="0"/>
                        </a:spcAft>
                      </a:pPr>
                      <a:r>
                        <a:rPr lang="en-IN" sz="700">
                          <a:effectLst/>
                          <a:highlight>
                            <a:srgbClr val="00FF00"/>
                          </a:highlight>
                        </a:rPr>
                        <a:t> </a:t>
                      </a:r>
                      <a:endParaRPr lang="en-IN" sz="70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tc>
                  <a:txBody>
                    <a:bodyPr/>
                    <a:lstStyle/>
                    <a:p>
                      <a:pPr>
                        <a:spcAft>
                          <a:spcPts val="0"/>
                        </a:spcAft>
                      </a:pPr>
                      <a:r>
                        <a:rPr lang="en-IN" sz="800">
                          <a:effectLst/>
                        </a:rPr>
                        <a:t> </a:t>
                      </a:r>
                      <a:endParaRPr lang="en-IN" sz="80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extLst>
                  <a:ext uri="{0D108BD9-81ED-4DB2-BD59-A6C34878D82A}">
                    <a16:rowId xmlns:a16="http://schemas.microsoft.com/office/drawing/2014/main" val="2743630385"/>
                  </a:ext>
                </a:extLst>
              </a:tr>
              <a:tr h="386147">
                <a:tc>
                  <a:txBody>
                    <a:bodyPr/>
                    <a:lstStyle/>
                    <a:p>
                      <a:pPr algn="just">
                        <a:spcAft>
                          <a:spcPts val="0"/>
                        </a:spcAft>
                      </a:pPr>
                      <a:endParaRPr lang="en-GB" sz="1100" dirty="0">
                        <a:effectLst/>
                      </a:endParaRPr>
                    </a:p>
                    <a:p>
                      <a:pPr algn="just">
                        <a:spcAft>
                          <a:spcPts val="0"/>
                        </a:spcAft>
                      </a:pPr>
                      <a:r>
                        <a:rPr lang="en-GB" sz="1100" dirty="0">
                          <a:effectLst/>
                        </a:rPr>
                        <a:t>Skilled Human Resource</a:t>
                      </a:r>
                      <a:endParaRPr lang="en-IN" sz="7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tc>
                  <a:txBody>
                    <a:bodyPr/>
                    <a:lstStyle/>
                    <a:p>
                      <a:pPr marL="342900" lvl="0" indent="-342900">
                        <a:spcAft>
                          <a:spcPts val="0"/>
                        </a:spcAft>
                        <a:buFont typeface="Times New Roman" panose="02020603050405020304" pitchFamily="18" charset="0"/>
                        <a:buChar char="•"/>
                        <a:tabLst>
                          <a:tab pos="228600" algn="l"/>
                        </a:tabLst>
                      </a:pPr>
                      <a:r>
                        <a:rPr lang="en-GB" sz="1200" dirty="0">
                          <a:effectLst/>
                        </a:rPr>
                        <a:t>Strong Base - More than 20000 skilled Bamboo Artisans are available </a:t>
                      </a:r>
                      <a:endParaRPr lang="en-IN" sz="900" dirty="0">
                        <a:effectLst/>
                      </a:endParaRPr>
                    </a:p>
                    <a:p>
                      <a:pPr marL="342900" lvl="0" indent="-342900">
                        <a:spcAft>
                          <a:spcPts val="0"/>
                        </a:spcAft>
                        <a:buFont typeface="Times New Roman" panose="02020603050405020304" pitchFamily="18" charset="0"/>
                        <a:buChar char="•"/>
                        <a:tabLst>
                          <a:tab pos="228600" algn="l"/>
                        </a:tabLst>
                      </a:pPr>
                      <a:r>
                        <a:rPr lang="en-GB" sz="1200" dirty="0">
                          <a:effectLst/>
                        </a:rPr>
                        <a:t>Artisans have been rated and ranked through NID &amp; SPA. The process can continue</a:t>
                      </a:r>
                      <a:r>
                        <a:rPr lang="en-IN" sz="800" dirty="0">
                          <a:effectLst/>
                        </a:rPr>
                        <a:t> </a:t>
                      </a:r>
                      <a:endParaRPr lang="en-IN" sz="8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extLst>
                  <a:ext uri="{0D108BD9-81ED-4DB2-BD59-A6C34878D82A}">
                    <a16:rowId xmlns:a16="http://schemas.microsoft.com/office/drawing/2014/main" val="950597014"/>
                  </a:ext>
                </a:extLst>
              </a:tr>
              <a:tr h="126926">
                <a:tc>
                  <a:txBody>
                    <a:bodyPr/>
                    <a:lstStyle/>
                    <a:p>
                      <a:pPr>
                        <a:spcAft>
                          <a:spcPts val="0"/>
                        </a:spcAft>
                      </a:pPr>
                      <a:r>
                        <a:rPr lang="en-IN" sz="700">
                          <a:effectLst/>
                          <a:highlight>
                            <a:srgbClr val="00FF00"/>
                          </a:highlight>
                        </a:rPr>
                        <a:t> </a:t>
                      </a:r>
                      <a:endParaRPr lang="en-IN" sz="70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tc>
                  <a:txBody>
                    <a:bodyPr/>
                    <a:lstStyle/>
                    <a:p>
                      <a:pPr>
                        <a:spcAft>
                          <a:spcPts val="0"/>
                        </a:spcAft>
                      </a:pPr>
                      <a:r>
                        <a:rPr lang="en-IN" sz="800">
                          <a:effectLst/>
                        </a:rPr>
                        <a:t> </a:t>
                      </a:r>
                      <a:endParaRPr lang="en-IN" sz="80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extLst>
                  <a:ext uri="{0D108BD9-81ED-4DB2-BD59-A6C34878D82A}">
                    <a16:rowId xmlns:a16="http://schemas.microsoft.com/office/drawing/2014/main" val="4291160087"/>
                  </a:ext>
                </a:extLst>
              </a:tr>
              <a:tr h="532399">
                <a:tc>
                  <a:txBody>
                    <a:bodyPr/>
                    <a:lstStyle/>
                    <a:p>
                      <a:pPr algn="just">
                        <a:spcAft>
                          <a:spcPts val="0"/>
                        </a:spcAft>
                      </a:pPr>
                      <a:endParaRPr lang="en-GB" sz="1100" dirty="0">
                        <a:effectLst/>
                      </a:endParaRPr>
                    </a:p>
                    <a:p>
                      <a:pPr algn="just">
                        <a:spcAft>
                          <a:spcPts val="0"/>
                        </a:spcAft>
                      </a:pPr>
                      <a:r>
                        <a:rPr lang="en-GB" sz="1100" dirty="0">
                          <a:effectLst/>
                        </a:rPr>
                        <a:t>Strong Technical Support	</a:t>
                      </a:r>
                      <a:endParaRPr lang="en-IN" sz="7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tc>
                  <a:txBody>
                    <a:bodyPr/>
                    <a:lstStyle/>
                    <a:p>
                      <a:pPr marL="342900" lvl="0" indent="-342900">
                        <a:spcAft>
                          <a:spcPts val="0"/>
                        </a:spcAft>
                        <a:buFont typeface="Times New Roman" panose="02020603050405020304" pitchFamily="18" charset="0"/>
                        <a:buChar char="•"/>
                        <a:tabLst>
                          <a:tab pos="228600" algn="l"/>
                        </a:tabLst>
                      </a:pPr>
                      <a:r>
                        <a:rPr lang="en-GB" sz="1200" dirty="0">
                          <a:effectLst/>
                        </a:rPr>
                        <a:t>13 Bamboo CFCs in place (IPIRTI had agreed to convert these to state of art centres)</a:t>
                      </a:r>
                      <a:endParaRPr lang="en-IN" sz="900" dirty="0">
                        <a:effectLst/>
                      </a:endParaRPr>
                    </a:p>
                    <a:p>
                      <a:pPr marL="342900" lvl="0" indent="-342900">
                        <a:spcAft>
                          <a:spcPts val="0"/>
                        </a:spcAft>
                        <a:buFont typeface="Times New Roman" panose="02020603050405020304" pitchFamily="18" charset="0"/>
                        <a:buChar char="•"/>
                        <a:tabLst>
                          <a:tab pos="228600" algn="l"/>
                        </a:tabLst>
                      </a:pPr>
                      <a:r>
                        <a:rPr lang="en-GB" sz="1200" dirty="0">
                          <a:effectLst/>
                        </a:rPr>
                        <a:t> These can be converted in theme-based Bamboo Centres for Excellence</a:t>
                      </a:r>
                      <a:endParaRPr lang="en-IN" sz="900" dirty="0">
                        <a:effectLst/>
                      </a:endParaRPr>
                    </a:p>
                    <a:p>
                      <a:pPr marL="342900" lvl="0" indent="-342900">
                        <a:spcAft>
                          <a:spcPts val="0"/>
                        </a:spcAft>
                        <a:buFont typeface="Times New Roman" panose="02020603050405020304" pitchFamily="18" charset="0"/>
                        <a:buChar char="•"/>
                        <a:tabLst>
                          <a:tab pos="228600" algn="l"/>
                        </a:tabLst>
                      </a:pPr>
                      <a:r>
                        <a:rPr lang="en-GB" sz="1200" dirty="0">
                          <a:effectLst/>
                        </a:rPr>
                        <a:t> INBAR </a:t>
                      </a:r>
                      <a:r>
                        <a:rPr lang="en-GB" sz="1200" dirty="0" err="1">
                          <a:effectLst/>
                        </a:rPr>
                        <a:t>ToT</a:t>
                      </a:r>
                      <a:r>
                        <a:rPr lang="en-GB" sz="1200" dirty="0">
                          <a:effectLst/>
                        </a:rPr>
                        <a:t> model can be replicated</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extLst>
                  <a:ext uri="{0D108BD9-81ED-4DB2-BD59-A6C34878D82A}">
                    <a16:rowId xmlns:a16="http://schemas.microsoft.com/office/drawing/2014/main" val="3482939979"/>
                  </a:ext>
                </a:extLst>
              </a:tr>
              <a:tr h="126926">
                <a:tc>
                  <a:txBody>
                    <a:bodyPr/>
                    <a:lstStyle/>
                    <a:p>
                      <a:pPr>
                        <a:spcAft>
                          <a:spcPts val="0"/>
                        </a:spcAft>
                      </a:pPr>
                      <a:r>
                        <a:rPr lang="en-IN" sz="700" dirty="0">
                          <a:effectLst/>
                          <a:highlight>
                            <a:srgbClr val="00FF00"/>
                          </a:highlight>
                        </a:rPr>
                        <a:t> </a:t>
                      </a:r>
                      <a:endParaRPr lang="en-IN" sz="7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tc>
                  <a:txBody>
                    <a:bodyPr/>
                    <a:lstStyle/>
                    <a:p>
                      <a:pPr>
                        <a:spcAft>
                          <a:spcPts val="0"/>
                        </a:spcAft>
                      </a:pPr>
                      <a:r>
                        <a:rPr lang="en-IN" sz="800">
                          <a:effectLst/>
                        </a:rPr>
                        <a:t> </a:t>
                      </a:r>
                      <a:endParaRPr lang="en-IN" sz="80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extLst>
                  <a:ext uri="{0D108BD9-81ED-4DB2-BD59-A6C34878D82A}">
                    <a16:rowId xmlns:a16="http://schemas.microsoft.com/office/drawing/2014/main" val="3590324585"/>
                  </a:ext>
                </a:extLst>
              </a:tr>
              <a:tr h="761557">
                <a:tc>
                  <a:txBody>
                    <a:bodyPr/>
                    <a:lstStyle/>
                    <a:p>
                      <a:pPr algn="just">
                        <a:spcAft>
                          <a:spcPts val="0"/>
                        </a:spcAft>
                      </a:pPr>
                      <a:endParaRPr lang="en-GB" sz="1100" dirty="0">
                        <a:effectLst/>
                      </a:endParaRPr>
                    </a:p>
                    <a:p>
                      <a:pPr algn="just">
                        <a:spcAft>
                          <a:spcPts val="0"/>
                        </a:spcAft>
                      </a:pPr>
                      <a:r>
                        <a:rPr lang="en-GB" sz="1100" dirty="0">
                          <a:effectLst/>
                        </a:rPr>
                        <a:t>Huge Niche Market </a:t>
                      </a:r>
                      <a:endParaRPr lang="en-IN" sz="700" dirty="0">
                        <a:effectLst/>
                      </a:endParaRPr>
                    </a:p>
                    <a:p>
                      <a:pPr>
                        <a:spcAft>
                          <a:spcPts val="0"/>
                        </a:spcAft>
                      </a:pPr>
                      <a:r>
                        <a:rPr lang="en-IN" sz="700" dirty="0">
                          <a:effectLst/>
                        </a:rPr>
                        <a:t> </a:t>
                      </a:r>
                      <a:endParaRPr lang="en-IN" sz="7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tc>
                  <a:txBody>
                    <a:bodyPr/>
                    <a:lstStyle/>
                    <a:p>
                      <a:pPr marL="342900" lvl="0" indent="-342900">
                        <a:spcAft>
                          <a:spcPts val="0"/>
                        </a:spcAft>
                        <a:buFont typeface="Times New Roman" panose="02020603050405020304" pitchFamily="18" charset="0"/>
                        <a:buChar char="•"/>
                        <a:tabLst>
                          <a:tab pos="228600" algn="l"/>
                        </a:tabLst>
                      </a:pPr>
                      <a:r>
                        <a:rPr lang="en-GB" sz="1200" dirty="0">
                          <a:effectLst/>
                        </a:rPr>
                        <a:t>Tourism Department (Furniture / Souvenir) </a:t>
                      </a:r>
                      <a:endParaRPr lang="en-IN" sz="900" dirty="0">
                        <a:effectLst/>
                      </a:endParaRPr>
                    </a:p>
                    <a:p>
                      <a:pPr marL="342900" lvl="0" indent="-342900">
                        <a:spcAft>
                          <a:spcPts val="0"/>
                        </a:spcAft>
                        <a:buFont typeface="Times New Roman" panose="02020603050405020304" pitchFamily="18" charset="0"/>
                        <a:buChar char="•"/>
                        <a:tabLst>
                          <a:tab pos="228600" algn="l"/>
                        </a:tabLst>
                      </a:pPr>
                      <a:r>
                        <a:rPr lang="en-GB" sz="1200" dirty="0">
                          <a:effectLst/>
                        </a:rPr>
                        <a:t>Schools (Furniture)</a:t>
                      </a:r>
                      <a:endParaRPr lang="en-IN" sz="900" dirty="0">
                        <a:effectLst/>
                      </a:endParaRPr>
                    </a:p>
                    <a:p>
                      <a:pPr marL="342900" lvl="0" indent="-342900">
                        <a:spcAft>
                          <a:spcPts val="0"/>
                        </a:spcAft>
                        <a:buFont typeface="Times New Roman" panose="02020603050405020304" pitchFamily="18" charset="0"/>
                        <a:buChar char="•"/>
                        <a:tabLst>
                          <a:tab pos="228600" algn="l"/>
                        </a:tabLst>
                      </a:pPr>
                      <a:r>
                        <a:rPr lang="en-GB" sz="1200" dirty="0">
                          <a:effectLst/>
                        </a:rPr>
                        <a:t>Bamboo Housing / Bamboo Timber / Bamboo Textiles</a:t>
                      </a:r>
                      <a:endParaRPr lang="en-IN" sz="900" dirty="0">
                        <a:effectLst/>
                      </a:endParaRPr>
                    </a:p>
                    <a:p>
                      <a:pPr marL="342900" lvl="0" indent="-342900">
                        <a:spcAft>
                          <a:spcPts val="0"/>
                        </a:spcAft>
                        <a:buFont typeface="Times New Roman" panose="02020603050405020304" pitchFamily="18" charset="0"/>
                        <a:buChar char="•"/>
                        <a:tabLst>
                          <a:tab pos="228600" algn="l"/>
                        </a:tabLst>
                      </a:pPr>
                      <a:r>
                        <a:rPr lang="en-GB" sz="1200" dirty="0">
                          <a:effectLst/>
                        </a:rPr>
                        <a:t>Treated Bamboo Demand (10 lakh bamboo each year - INR 20 Crore)</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extLst>
                  <a:ext uri="{0D108BD9-81ED-4DB2-BD59-A6C34878D82A}">
                    <a16:rowId xmlns:a16="http://schemas.microsoft.com/office/drawing/2014/main" val="2276933587"/>
                  </a:ext>
                </a:extLst>
              </a:tr>
              <a:tr h="126926">
                <a:tc>
                  <a:txBody>
                    <a:bodyPr/>
                    <a:lstStyle/>
                    <a:p>
                      <a:pPr>
                        <a:spcAft>
                          <a:spcPts val="0"/>
                        </a:spcAft>
                      </a:pPr>
                      <a:r>
                        <a:rPr lang="en-IN" sz="700">
                          <a:effectLst/>
                          <a:highlight>
                            <a:srgbClr val="00FF00"/>
                          </a:highlight>
                        </a:rPr>
                        <a:t> </a:t>
                      </a:r>
                      <a:endParaRPr lang="en-IN" sz="70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tc>
                  <a:txBody>
                    <a:bodyPr/>
                    <a:lstStyle/>
                    <a:p>
                      <a:pPr>
                        <a:spcAft>
                          <a:spcPts val="0"/>
                        </a:spcAft>
                      </a:pPr>
                      <a:r>
                        <a:rPr lang="en-IN" sz="800" dirty="0">
                          <a:effectLst/>
                        </a:rPr>
                        <a:t> </a:t>
                      </a:r>
                      <a:endParaRPr lang="en-IN" sz="8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extLst>
                  <a:ext uri="{0D108BD9-81ED-4DB2-BD59-A6C34878D82A}">
                    <a16:rowId xmlns:a16="http://schemas.microsoft.com/office/drawing/2014/main" val="1966192220"/>
                  </a:ext>
                </a:extLst>
              </a:tr>
              <a:tr h="1047141">
                <a:tc>
                  <a:txBody>
                    <a:bodyPr/>
                    <a:lstStyle/>
                    <a:p>
                      <a:pPr algn="just">
                        <a:spcAft>
                          <a:spcPts val="0"/>
                        </a:spcAft>
                      </a:pPr>
                      <a:endParaRPr lang="en-GB" sz="1100" dirty="0">
                        <a:effectLst/>
                      </a:endParaRPr>
                    </a:p>
                    <a:p>
                      <a:pPr algn="just">
                        <a:spcAft>
                          <a:spcPts val="0"/>
                        </a:spcAft>
                      </a:pPr>
                      <a:r>
                        <a:rPr lang="en-GB" sz="1100" dirty="0">
                          <a:effectLst/>
                        </a:rPr>
                        <a:t>Actions </a:t>
                      </a:r>
                      <a:endParaRPr lang="en-IN" sz="700" dirty="0">
                        <a:effectLst/>
                      </a:endParaRPr>
                    </a:p>
                    <a:p>
                      <a:pPr>
                        <a:spcAft>
                          <a:spcPts val="0"/>
                        </a:spcAft>
                      </a:pPr>
                      <a:r>
                        <a:rPr lang="en-IN" sz="700" dirty="0">
                          <a:effectLst/>
                          <a:highlight>
                            <a:srgbClr val="00FF00"/>
                          </a:highlight>
                        </a:rPr>
                        <a:t> </a:t>
                      </a:r>
                      <a:endParaRPr lang="en-IN" sz="7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tc>
                  <a:txBody>
                    <a:bodyPr/>
                    <a:lstStyle/>
                    <a:p>
                      <a:pPr marL="342900" lvl="0" indent="-342900">
                        <a:spcAft>
                          <a:spcPts val="0"/>
                        </a:spcAft>
                        <a:buFont typeface="Times New Roman" panose="02020603050405020304" pitchFamily="18" charset="0"/>
                        <a:buChar char="•"/>
                        <a:tabLst>
                          <a:tab pos="228600" algn="l"/>
                        </a:tabLst>
                      </a:pPr>
                      <a:r>
                        <a:rPr lang="en-GB" sz="1200" dirty="0">
                          <a:effectLst/>
                        </a:rPr>
                        <a:t>State Bamboo Policy </a:t>
                      </a:r>
                      <a:r>
                        <a:rPr lang="en-GB" sz="900" dirty="0">
                          <a:effectLst/>
                        </a:rPr>
                        <a:t>(Draft in place)</a:t>
                      </a:r>
                      <a:endParaRPr lang="en-IN" sz="900" dirty="0">
                        <a:effectLst/>
                      </a:endParaRPr>
                    </a:p>
                    <a:p>
                      <a:pPr marL="342900" lvl="0" indent="-342900">
                        <a:spcAft>
                          <a:spcPts val="0"/>
                        </a:spcAft>
                        <a:buFont typeface="Times New Roman" panose="02020603050405020304" pitchFamily="18" charset="0"/>
                        <a:buChar char="•"/>
                        <a:tabLst>
                          <a:tab pos="228600" algn="l"/>
                        </a:tabLst>
                      </a:pPr>
                      <a:r>
                        <a:rPr lang="en-GB" sz="1200" dirty="0">
                          <a:effectLst/>
                        </a:rPr>
                        <a:t>State Bamboo Development Authority </a:t>
                      </a:r>
                      <a:endParaRPr lang="en-IN" sz="900" dirty="0">
                        <a:effectLst/>
                      </a:endParaRPr>
                    </a:p>
                    <a:p>
                      <a:pPr marL="342900" lvl="0" indent="-342900">
                        <a:spcAft>
                          <a:spcPts val="0"/>
                        </a:spcAft>
                        <a:buFont typeface="Times New Roman" panose="02020603050405020304" pitchFamily="18" charset="0"/>
                        <a:buChar char="•"/>
                        <a:tabLst>
                          <a:tab pos="228600" algn="l"/>
                        </a:tabLst>
                      </a:pPr>
                      <a:r>
                        <a:rPr lang="en-GB" sz="1200" dirty="0">
                          <a:effectLst/>
                        </a:rPr>
                        <a:t>Implementation of INBAR Proposal </a:t>
                      </a:r>
                      <a:endParaRPr lang="en-IN" sz="900" dirty="0">
                        <a:effectLst/>
                      </a:endParaRPr>
                    </a:p>
                    <a:p>
                      <a:pPr marL="342900" lvl="0" indent="-342900">
                        <a:spcAft>
                          <a:spcPts val="0"/>
                        </a:spcAft>
                        <a:buFont typeface="Times New Roman" panose="02020603050405020304" pitchFamily="18" charset="0"/>
                        <a:buChar char="•"/>
                        <a:tabLst>
                          <a:tab pos="228600" algn="l"/>
                        </a:tabLst>
                      </a:pPr>
                      <a:r>
                        <a:rPr lang="en-GB" sz="1200" dirty="0">
                          <a:effectLst/>
                        </a:rPr>
                        <a:t>Bamboo Investors Incentive Strategy </a:t>
                      </a:r>
                      <a:endParaRPr lang="en-IN" sz="900" dirty="0">
                        <a:effectLst/>
                      </a:endParaRPr>
                    </a:p>
                    <a:p>
                      <a:pPr marL="342900" lvl="0" indent="-342900">
                        <a:spcAft>
                          <a:spcPts val="0"/>
                        </a:spcAft>
                        <a:buFont typeface="Times New Roman" panose="02020603050405020304" pitchFamily="18" charset="0"/>
                        <a:buChar char="•"/>
                        <a:tabLst>
                          <a:tab pos="228600" algn="l"/>
                        </a:tabLst>
                      </a:pPr>
                      <a:r>
                        <a:rPr lang="en-GB" sz="1200" dirty="0">
                          <a:effectLst/>
                        </a:rPr>
                        <a:t>Regular Bamboo Investor Summits </a:t>
                      </a:r>
                      <a:endParaRPr lang="en-IN" sz="900" dirty="0">
                        <a:effectLst/>
                      </a:endParaRPr>
                    </a:p>
                    <a:p>
                      <a:pPr marL="342900" lvl="0" indent="-342900">
                        <a:spcAft>
                          <a:spcPts val="0"/>
                        </a:spcAft>
                        <a:buFont typeface="Times New Roman" panose="02020603050405020304" pitchFamily="18" charset="0"/>
                        <a:buChar char="•"/>
                        <a:tabLst>
                          <a:tab pos="228600" algn="l"/>
                        </a:tabLst>
                      </a:pPr>
                      <a:r>
                        <a:rPr lang="en-GB" sz="1200" dirty="0">
                          <a:effectLst/>
                        </a:rPr>
                        <a:t>Annual World Bamboo Summit</a:t>
                      </a:r>
                      <a:r>
                        <a:rPr lang="en-IN" sz="900" dirty="0">
                          <a:effectLst/>
                        </a:rPr>
                        <a:t>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extLst>
                  <a:ext uri="{0D108BD9-81ED-4DB2-BD59-A6C34878D82A}">
                    <a16:rowId xmlns:a16="http://schemas.microsoft.com/office/drawing/2014/main" val="553005597"/>
                  </a:ext>
                </a:extLst>
              </a:tr>
              <a:tr h="111060">
                <a:tc gridSpan="2">
                  <a:txBody>
                    <a:bodyPr/>
                    <a:lstStyle/>
                    <a:p>
                      <a:pPr>
                        <a:spcAft>
                          <a:spcPts val="0"/>
                        </a:spcAft>
                      </a:pPr>
                      <a:endParaRPr lang="en-IN" sz="700" dirty="0">
                        <a:effectLst/>
                        <a:latin typeface="Calibri" panose="020F0502020204030204" pitchFamily="34" charset="0"/>
                        <a:ea typeface="Calibri" panose="020F0502020204030204" pitchFamily="34" charset="0"/>
                        <a:cs typeface="Mangal" panose="02040503050203030202" pitchFamily="18" charset="0"/>
                      </a:endParaRPr>
                    </a:p>
                  </a:txBody>
                  <a:tcPr marL="33201" marR="33201" marT="0" marB="0"/>
                </a:tc>
                <a:tc hMerge="1">
                  <a:txBody>
                    <a:bodyPr/>
                    <a:lstStyle/>
                    <a:p>
                      <a:endParaRPr lang="en-IN"/>
                    </a:p>
                  </a:txBody>
                  <a:tcPr/>
                </a:tc>
                <a:extLst>
                  <a:ext uri="{0D108BD9-81ED-4DB2-BD59-A6C34878D82A}">
                    <a16:rowId xmlns:a16="http://schemas.microsoft.com/office/drawing/2014/main" val="1677404169"/>
                  </a:ext>
                </a:extLst>
              </a:tr>
            </a:tbl>
          </a:graphicData>
        </a:graphic>
      </p:graphicFrame>
      <p:sp>
        <p:nvSpPr>
          <p:cNvPr id="11" name="AutoShape 2">
            <a:extLst>
              <a:ext uri="{FF2B5EF4-FFF2-40B4-BE49-F238E27FC236}">
                <a16:creationId xmlns:a16="http://schemas.microsoft.com/office/drawing/2014/main" id="{DBEA11D3-B038-49EA-AF62-2898D8150841}"/>
              </a:ext>
            </a:extLst>
          </p:cNvPr>
          <p:cNvSpPr>
            <a:spLocks noChangeArrowheads="1"/>
          </p:cNvSpPr>
          <p:nvPr/>
        </p:nvSpPr>
        <p:spPr bwMode="auto">
          <a:xfrm>
            <a:off x="1002415" y="1736511"/>
            <a:ext cx="441344" cy="225639"/>
          </a:xfrm>
          <a:prstGeom prst="downArrow">
            <a:avLst>
              <a:gd name="adj1" fmla="val 50000"/>
              <a:gd name="adj2" fmla="val 25000"/>
            </a:avLst>
          </a:prstGeom>
          <a:solidFill>
            <a:srgbClr val="FFFFFF"/>
          </a:solidFill>
          <a:ln w="9525">
            <a:solidFill>
              <a:srgbClr val="000000"/>
            </a:solidFill>
            <a:miter lim="800000"/>
            <a:headEnd/>
            <a:tailEnd/>
          </a:ln>
        </p:spPr>
        <p:txBody>
          <a:bodyPr rot="0" vert="eaVert" wrap="square" lIns="68580" tIns="34290" rIns="68580" bIns="34290" anchor="t" anchorCtr="0" upright="1">
            <a:noAutofit/>
          </a:bodyPr>
          <a:lstStyle/>
          <a:p>
            <a:endParaRPr lang="en-IN" sz="1350" dirty="0"/>
          </a:p>
        </p:txBody>
      </p:sp>
      <p:sp>
        <p:nvSpPr>
          <p:cNvPr id="12" name="AutoShape 3">
            <a:extLst>
              <a:ext uri="{FF2B5EF4-FFF2-40B4-BE49-F238E27FC236}">
                <a16:creationId xmlns:a16="http://schemas.microsoft.com/office/drawing/2014/main" id="{2F3FA44F-5B66-49E9-9FFA-852808AE7AF7}"/>
              </a:ext>
            </a:extLst>
          </p:cNvPr>
          <p:cNvSpPr>
            <a:spLocks noChangeArrowheads="1"/>
          </p:cNvSpPr>
          <p:nvPr/>
        </p:nvSpPr>
        <p:spPr bwMode="auto">
          <a:xfrm>
            <a:off x="999466" y="2290258"/>
            <a:ext cx="439467" cy="281492"/>
          </a:xfrm>
          <a:prstGeom prst="downArrow">
            <a:avLst>
              <a:gd name="adj1" fmla="val 50000"/>
              <a:gd name="adj2" fmla="val 25000"/>
            </a:avLst>
          </a:prstGeom>
          <a:solidFill>
            <a:srgbClr val="FFFFFF"/>
          </a:solidFill>
          <a:ln w="9525">
            <a:solidFill>
              <a:srgbClr val="000000"/>
            </a:solidFill>
            <a:miter lim="800000"/>
            <a:headEnd/>
            <a:tailEnd/>
          </a:ln>
        </p:spPr>
        <p:txBody>
          <a:bodyPr rot="0" vert="eaVert" wrap="square" lIns="68580" tIns="34290" rIns="68580" bIns="34290" anchor="t" anchorCtr="0" upright="1">
            <a:noAutofit/>
          </a:bodyPr>
          <a:lstStyle/>
          <a:p>
            <a:endParaRPr lang="en-IN" sz="1350"/>
          </a:p>
        </p:txBody>
      </p:sp>
      <p:sp>
        <p:nvSpPr>
          <p:cNvPr id="13" name="AutoShape 4">
            <a:extLst>
              <a:ext uri="{FF2B5EF4-FFF2-40B4-BE49-F238E27FC236}">
                <a16:creationId xmlns:a16="http://schemas.microsoft.com/office/drawing/2014/main" id="{49099568-5741-4295-84F7-3BE21F9C4C11}"/>
              </a:ext>
            </a:extLst>
          </p:cNvPr>
          <p:cNvSpPr>
            <a:spLocks noChangeArrowheads="1"/>
          </p:cNvSpPr>
          <p:nvPr/>
        </p:nvSpPr>
        <p:spPr bwMode="auto">
          <a:xfrm>
            <a:off x="997587" y="3092236"/>
            <a:ext cx="441346" cy="281492"/>
          </a:xfrm>
          <a:prstGeom prst="downArrow">
            <a:avLst>
              <a:gd name="adj1" fmla="val 50000"/>
              <a:gd name="adj2" fmla="val 25000"/>
            </a:avLst>
          </a:prstGeom>
          <a:solidFill>
            <a:srgbClr val="FFFFFF"/>
          </a:solidFill>
          <a:ln w="9525">
            <a:solidFill>
              <a:srgbClr val="000000"/>
            </a:solidFill>
            <a:miter lim="800000"/>
            <a:headEnd/>
            <a:tailEnd/>
          </a:ln>
        </p:spPr>
        <p:txBody>
          <a:bodyPr rot="0" vert="eaVert" wrap="square" lIns="68580" tIns="34290" rIns="68580" bIns="34290" anchor="t" anchorCtr="0" upright="1">
            <a:noAutofit/>
          </a:bodyPr>
          <a:lstStyle/>
          <a:p>
            <a:endParaRPr lang="en-IN" sz="1350"/>
          </a:p>
        </p:txBody>
      </p:sp>
      <p:sp>
        <p:nvSpPr>
          <p:cNvPr id="14" name="AutoShape 5">
            <a:extLst>
              <a:ext uri="{FF2B5EF4-FFF2-40B4-BE49-F238E27FC236}">
                <a16:creationId xmlns:a16="http://schemas.microsoft.com/office/drawing/2014/main" id="{63226C5F-D919-44FC-89C1-9C6E4852F22D}"/>
              </a:ext>
            </a:extLst>
          </p:cNvPr>
          <p:cNvSpPr>
            <a:spLocks noChangeArrowheads="1"/>
          </p:cNvSpPr>
          <p:nvPr/>
        </p:nvSpPr>
        <p:spPr bwMode="auto">
          <a:xfrm>
            <a:off x="4081526" y="6150769"/>
            <a:ext cx="439467" cy="346352"/>
          </a:xfrm>
          <a:prstGeom prst="downArrow">
            <a:avLst>
              <a:gd name="adj1" fmla="val 50000"/>
              <a:gd name="adj2" fmla="val 28407"/>
            </a:avLst>
          </a:prstGeom>
          <a:solidFill>
            <a:srgbClr val="FFFFFF"/>
          </a:solidFill>
          <a:ln w="9525">
            <a:solidFill>
              <a:srgbClr val="000000"/>
            </a:solidFill>
            <a:miter lim="800000"/>
            <a:headEnd/>
            <a:tailEnd/>
          </a:ln>
        </p:spPr>
        <p:txBody>
          <a:bodyPr rot="0" vert="eaVert" wrap="square" lIns="68580" tIns="34290" rIns="68580" bIns="34290" anchor="t" anchorCtr="0" upright="1">
            <a:noAutofit/>
          </a:bodyPr>
          <a:lstStyle/>
          <a:p>
            <a:endParaRPr lang="en-IN" sz="1350"/>
          </a:p>
        </p:txBody>
      </p:sp>
      <p:sp>
        <p:nvSpPr>
          <p:cNvPr id="15" name="AutoShape 7">
            <a:extLst>
              <a:ext uri="{FF2B5EF4-FFF2-40B4-BE49-F238E27FC236}">
                <a16:creationId xmlns:a16="http://schemas.microsoft.com/office/drawing/2014/main" id="{5628133E-A854-4BAE-9C14-CC1CDB27F1CF}"/>
              </a:ext>
            </a:extLst>
          </p:cNvPr>
          <p:cNvSpPr>
            <a:spLocks noChangeArrowheads="1"/>
          </p:cNvSpPr>
          <p:nvPr/>
        </p:nvSpPr>
        <p:spPr bwMode="auto">
          <a:xfrm>
            <a:off x="5964729" y="7736681"/>
            <a:ext cx="441346" cy="359324"/>
          </a:xfrm>
          <a:prstGeom prst="downArrow">
            <a:avLst>
              <a:gd name="adj1" fmla="val 50000"/>
              <a:gd name="adj2" fmla="val 29472"/>
            </a:avLst>
          </a:prstGeom>
          <a:solidFill>
            <a:srgbClr val="FFFFFF"/>
          </a:solidFill>
          <a:ln w="9525">
            <a:solidFill>
              <a:srgbClr val="000000"/>
            </a:solidFill>
            <a:miter lim="800000"/>
            <a:headEnd/>
            <a:tailEnd/>
          </a:ln>
        </p:spPr>
        <p:txBody>
          <a:bodyPr rot="0" vert="eaVert" wrap="square" lIns="68580" tIns="34290" rIns="68580" bIns="34290" anchor="t" anchorCtr="0" upright="1">
            <a:noAutofit/>
          </a:bodyPr>
          <a:lstStyle/>
          <a:p>
            <a:endParaRPr lang="en-IN" sz="1350"/>
          </a:p>
        </p:txBody>
      </p:sp>
      <p:sp>
        <p:nvSpPr>
          <p:cNvPr id="16" name="Rounded Rectangle 3">
            <a:extLst>
              <a:ext uri="{FF2B5EF4-FFF2-40B4-BE49-F238E27FC236}">
                <a16:creationId xmlns:a16="http://schemas.microsoft.com/office/drawing/2014/main" id="{DC9861FD-7669-4230-A512-1284B750CDF6}"/>
              </a:ext>
            </a:extLst>
          </p:cNvPr>
          <p:cNvSpPr>
            <a:spLocks noChangeArrowheads="1"/>
          </p:cNvSpPr>
          <p:nvPr/>
        </p:nvSpPr>
        <p:spPr bwMode="auto">
          <a:xfrm>
            <a:off x="2707243" y="4552950"/>
            <a:ext cx="3807857" cy="286790"/>
          </a:xfrm>
          <a:prstGeom prst="roundRect">
            <a:avLst>
              <a:gd name="adj" fmla="val 16667"/>
            </a:avLst>
          </a:prstGeom>
          <a:solidFill>
            <a:schemeClr val="accent2">
              <a:lumMod val="40000"/>
              <a:lumOff val="60000"/>
            </a:schemeClr>
          </a:solidFill>
          <a:ln w="12700">
            <a:solidFill>
              <a:schemeClr val="accent1">
                <a:lumMod val="50000"/>
                <a:lumOff val="0"/>
              </a:schemeClr>
            </a:solidFill>
            <a:miter lim="800000"/>
            <a:headEnd/>
            <a:tailEnd/>
          </a:ln>
        </p:spPr>
        <p:txBody>
          <a:bodyPr rot="0" vert="horz" wrap="square" lIns="68580" tIns="34290" rIns="68580" bIns="34290" anchor="ctr" anchorCtr="0" upright="1">
            <a:noAutofit/>
          </a:bodyPr>
          <a:lstStyle/>
          <a:p>
            <a:pPr algn="ctr"/>
            <a:r>
              <a:rPr lang="en-US" sz="1200" b="1">
                <a:solidFill>
                  <a:srgbClr val="000000"/>
                </a:solidFill>
                <a:latin typeface="Calibri" panose="020F0502020204030204" pitchFamily="34" charset="0"/>
                <a:ea typeface="Calibri" panose="020F0502020204030204" pitchFamily="34" charset="0"/>
                <a:cs typeface="Mangal" panose="02040503050203030202" pitchFamily="18" charset="0"/>
              </a:rPr>
              <a:t>Bamboo based Sustainable Development in MP </a:t>
            </a:r>
            <a:endParaRPr lang="en-IN" sz="900">
              <a:latin typeface="Calibri" panose="020F0502020204030204" pitchFamily="34" charset="0"/>
              <a:ea typeface="Calibri" panose="020F0502020204030204" pitchFamily="34" charset="0"/>
              <a:cs typeface="Mangal" panose="02040503050203030202" pitchFamily="18" charset="0"/>
            </a:endParaRPr>
          </a:p>
        </p:txBody>
      </p:sp>
      <p:sp>
        <p:nvSpPr>
          <p:cNvPr id="17" name="AutoShape 7">
            <a:extLst>
              <a:ext uri="{FF2B5EF4-FFF2-40B4-BE49-F238E27FC236}">
                <a16:creationId xmlns:a16="http://schemas.microsoft.com/office/drawing/2014/main" id="{4881F02A-F94B-4058-B319-FFEE86A620CE}"/>
              </a:ext>
            </a:extLst>
          </p:cNvPr>
          <p:cNvSpPr>
            <a:spLocks noChangeArrowheads="1"/>
          </p:cNvSpPr>
          <p:nvPr/>
        </p:nvSpPr>
        <p:spPr bwMode="auto">
          <a:xfrm>
            <a:off x="4444841" y="4400550"/>
            <a:ext cx="279559" cy="213291"/>
          </a:xfrm>
          <a:prstGeom prst="downArrow">
            <a:avLst>
              <a:gd name="adj1" fmla="val 50000"/>
              <a:gd name="adj2" fmla="val 29472"/>
            </a:avLst>
          </a:prstGeom>
          <a:solidFill>
            <a:srgbClr val="FFFFFF"/>
          </a:solidFill>
          <a:ln w="9525">
            <a:solidFill>
              <a:srgbClr val="000000"/>
            </a:solidFill>
            <a:miter lim="800000"/>
            <a:headEnd/>
            <a:tailEnd/>
          </a:ln>
        </p:spPr>
        <p:txBody>
          <a:bodyPr rot="0" vert="eaVert" wrap="square" lIns="68580" tIns="34290" rIns="68580" bIns="34290" anchor="t" anchorCtr="0" upright="1">
            <a:noAutofit/>
          </a:bodyPr>
          <a:lstStyle/>
          <a:p>
            <a:endParaRPr lang="en-IN" sz="1350"/>
          </a:p>
        </p:txBody>
      </p:sp>
      <p:sp>
        <p:nvSpPr>
          <p:cNvPr id="18" name="Rounded Rectangle 3">
            <a:extLst>
              <a:ext uri="{FF2B5EF4-FFF2-40B4-BE49-F238E27FC236}">
                <a16:creationId xmlns:a16="http://schemas.microsoft.com/office/drawing/2014/main" id="{4C2D7D15-A399-4926-80BF-23D215485476}"/>
              </a:ext>
            </a:extLst>
          </p:cNvPr>
          <p:cNvSpPr>
            <a:spLocks noChangeArrowheads="1"/>
          </p:cNvSpPr>
          <p:nvPr/>
        </p:nvSpPr>
        <p:spPr bwMode="auto">
          <a:xfrm>
            <a:off x="2728437" y="4857750"/>
            <a:ext cx="3786664" cy="325755"/>
          </a:xfrm>
          <a:prstGeom prst="roundRect">
            <a:avLst>
              <a:gd name="adj" fmla="val 16667"/>
            </a:avLst>
          </a:prstGeom>
          <a:solidFill>
            <a:srgbClr val="C0504D">
              <a:lumMod val="40000"/>
              <a:lumOff val="60000"/>
            </a:srgbClr>
          </a:solidFill>
          <a:ln w="12700">
            <a:solidFill>
              <a:srgbClr val="4F81BD">
                <a:lumMod val="50000"/>
                <a:lumOff val="0"/>
              </a:srgbClr>
            </a:solidFill>
            <a:miter lim="800000"/>
            <a:headEnd/>
            <a:tailEnd/>
          </a:ln>
        </p:spPr>
        <p:txBody>
          <a:bodyPr rot="0" vert="horz" wrap="square" lIns="68580" tIns="34290" rIns="68580" bIns="34290" anchor="ctr" anchorCtr="0" upright="1">
            <a:noAutofit/>
          </a:bodyPr>
          <a:lstStyle/>
          <a:p>
            <a:pPr algn="ctr"/>
            <a:r>
              <a:rPr lang="en-US" sz="1200" b="1">
                <a:solidFill>
                  <a:srgbClr val="000000"/>
                </a:solidFill>
                <a:highlight>
                  <a:srgbClr val="00FF00"/>
                </a:highlight>
                <a:latin typeface="Calibri" panose="020F0502020204030204" pitchFamily="34" charset="0"/>
                <a:ea typeface="Calibri" panose="020F0502020204030204" pitchFamily="34" charset="0"/>
                <a:cs typeface="Mangal" panose="02040503050203030202" pitchFamily="18" charset="0"/>
              </a:rPr>
              <a:t>Madhya Pradesh as the </a:t>
            </a:r>
            <a:r>
              <a:rPr lang="en-US" sz="1275" b="1">
                <a:solidFill>
                  <a:srgbClr val="000000"/>
                </a:solidFill>
                <a:highlight>
                  <a:srgbClr val="00FF00"/>
                </a:highlight>
                <a:latin typeface="Calibri" panose="020F0502020204030204" pitchFamily="34" charset="0"/>
                <a:ea typeface="Calibri" panose="020F0502020204030204" pitchFamily="34" charset="0"/>
                <a:cs typeface="Mangal" panose="02040503050203030202" pitchFamily="18" charset="0"/>
              </a:rPr>
              <a:t>Bamboo Capital of India</a:t>
            </a:r>
            <a:endParaRPr lang="en-IN" sz="900">
              <a:latin typeface="Calibri" panose="020F0502020204030204" pitchFamily="34" charset="0"/>
              <a:ea typeface="Calibri" panose="020F0502020204030204" pitchFamily="34" charset="0"/>
              <a:cs typeface="Mangal" panose="02040503050203030202" pitchFamily="18" charset="0"/>
            </a:endParaRPr>
          </a:p>
        </p:txBody>
      </p:sp>
      <p:sp>
        <p:nvSpPr>
          <p:cNvPr id="4" name="AutoShape 4">
            <a:extLst>
              <a:ext uri="{FF2B5EF4-FFF2-40B4-BE49-F238E27FC236}">
                <a16:creationId xmlns:a16="http://schemas.microsoft.com/office/drawing/2014/main" id="{ED866F71-3E7F-430D-AAC5-FA472750BE8F}"/>
              </a:ext>
            </a:extLst>
          </p:cNvPr>
          <p:cNvSpPr>
            <a:spLocks noChangeArrowheads="1"/>
          </p:cNvSpPr>
          <p:nvPr/>
        </p:nvSpPr>
        <p:spPr bwMode="auto">
          <a:xfrm>
            <a:off x="997587" y="1071058"/>
            <a:ext cx="441346" cy="281492"/>
          </a:xfrm>
          <a:prstGeom prst="downArrow">
            <a:avLst>
              <a:gd name="adj1" fmla="val 50000"/>
              <a:gd name="adj2" fmla="val 25000"/>
            </a:avLst>
          </a:prstGeom>
          <a:solidFill>
            <a:srgbClr val="FFFFFF"/>
          </a:solidFill>
          <a:ln w="9525">
            <a:solidFill>
              <a:srgbClr val="000000"/>
            </a:solidFill>
            <a:miter lim="800000"/>
            <a:headEnd/>
            <a:tailEnd/>
          </a:ln>
        </p:spPr>
        <p:txBody>
          <a:bodyPr rot="0" vert="eaVert" wrap="square" lIns="68580" tIns="34290" rIns="68580" bIns="34290" anchor="t" anchorCtr="0" upright="1">
            <a:noAutofit/>
          </a:bodyPr>
          <a:lstStyle/>
          <a:p>
            <a:endParaRPr lang="en-IN" sz="1350"/>
          </a:p>
        </p:txBody>
      </p:sp>
    </p:spTree>
    <p:extLst>
      <p:ext uri="{BB962C8B-B14F-4D97-AF65-F5344CB8AC3E}">
        <p14:creationId xmlns:p14="http://schemas.microsoft.com/office/powerpoint/2010/main" val="29798835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70CB2B-CA74-4333-97A8-F87162ED093A}"/>
              </a:ext>
            </a:extLst>
          </p:cNvPr>
          <p:cNvSpPr>
            <a:spLocks noGrp="1"/>
          </p:cNvSpPr>
          <p:nvPr>
            <p:ph idx="1"/>
          </p:nvPr>
        </p:nvSpPr>
        <p:spPr>
          <a:xfrm>
            <a:off x="76200" y="895350"/>
            <a:ext cx="5219700" cy="3524250"/>
          </a:xfrm>
        </p:spPr>
        <p:txBody>
          <a:bodyPr>
            <a:noAutofit/>
          </a:bodyPr>
          <a:lstStyle/>
          <a:p>
            <a:pPr>
              <a:buClr>
                <a:srgbClr val="00B050"/>
              </a:buClr>
              <a:buFont typeface="Wingdings" panose="05000000000000000000" pitchFamily="2" charset="2"/>
              <a:buChar char="§"/>
            </a:pPr>
            <a:r>
              <a:rPr lang="en-US" sz="1500" b="1" dirty="0">
                <a:solidFill>
                  <a:schemeClr val="tx2">
                    <a:lumMod val="50000"/>
                  </a:schemeClr>
                </a:solidFill>
                <a:latin typeface="Times New Roman" pitchFamily="18" charset="0"/>
                <a:cs typeface="Times New Roman" pitchFamily="18" charset="0"/>
              </a:rPr>
              <a:t>Madhya Pradesh share of bamboo area is 11.6%</a:t>
            </a:r>
            <a:r>
              <a:rPr lang="en-US" sz="1500" b="1" dirty="0">
                <a:solidFill>
                  <a:srgbClr val="FF0000"/>
                </a:solidFill>
                <a:latin typeface="Times New Roman" pitchFamily="18" charset="0"/>
                <a:cs typeface="Times New Roman" pitchFamily="18" charset="0"/>
              </a:rPr>
              <a:t> </a:t>
            </a:r>
            <a:r>
              <a:rPr lang="en-US" sz="1500" b="1" dirty="0">
                <a:solidFill>
                  <a:schemeClr val="tx2">
                    <a:lumMod val="50000"/>
                  </a:schemeClr>
                </a:solidFill>
                <a:latin typeface="Times New Roman" pitchFamily="18" charset="0"/>
                <a:cs typeface="Times New Roman" pitchFamily="18" charset="0"/>
              </a:rPr>
              <a:t>and growing stock is 8.60%</a:t>
            </a:r>
            <a:r>
              <a:rPr lang="en-US" sz="1500" b="1" dirty="0">
                <a:solidFill>
                  <a:srgbClr val="FF0000"/>
                </a:solidFill>
                <a:latin typeface="Times New Roman" pitchFamily="18" charset="0"/>
                <a:cs typeface="Times New Roman" pitchFamily="18" charset="0"/>
              </a:rPr>
              <a:t> </a:t>
            </a:r>
            <a:r>
              <a:rPr lang="en-US" sz="1500" b="1" dirty="0">
                <a:solidFill>
                  <a:schemeClr val="tx2">
                    <a:lumMod val="50000"/>
                  </a:schemeClr>
                </a:solidFill>
                <a:latin typeface="Times New Roman" pitchFamily="18" charset="0"/>
                <a:cs typeface="Times New Roman" pitchFamily="18" charset="0"/>
              </a:rPr>
              <a:t>in the country</a:t>
            </a:r>
            <a:endParaRPr lang="en-IN" sz="1500" dirty="0">
              <a:solidFill>
                <a:schemeClr val="tx2">
                  <a:lumMod val="50000"/>
                </a:schemeClr>
              </a:solidFill>
              <a:latin typeface="Times New Roman" pitchFamily="18" charset="0"/>
              <a:cs typeface="Times New Roman" pitchFamily="18" charset="0"/>
            </a:endParaRPr>
          </a:p>
          <a:p>
            <a:pPr>
              <a:buClr>
                <a:srgbClr val="00B050"/>
              </a:buClr>
              <a:buFont typeface="Wingdings" panose="05000000000000000000" pitchFamily="2" charset="2"/>
              <a:buChar char="§"/>
            </a:pPr>
            <a:r>
              <a:rPr lang="en-IN" sz="1500" dirty="0">
                <a:solidFill>
                  <a:schemeClr val="tx2">
                    <a:lumMod val="50000"/>
                  </a:schemeClr>
                </a:solidFill>
                <a:latin typeface="Times New Roman" pitchFamily="18" charset="0"/>
                <a:cs typeface="Times New Roman" pitchFamily="18" charset="0"/>
              </a:rPr>
              <a:t>The bamboo forest area outside PAs in MP is 7.09 lakh hectares. Almost half of MP’s natural bamboo forests, 3.09 lakh hectares spread over 28 forest divisions of 22 districts, are degraded. Around 83 % of bamboo production is from one district </a:t>
            </a:r>
            <a:r>
              <a:rPr lang="en-IN" sz="1500" dirty="0" err="1">
                <a:solidFill>
                  <a:schemeClr val="tx2">
                    <a:lumMod val="50000"/>
                  </a:schemeClr>
                </a:solidFill>
                <a:latin typeface="Times New Roman" pitchFamily="18" charset="0"/>
                <a:cs typeface="Times New Roman" pitchFamily="18" charset="0"/>
              </a:rPr>
              <a:t>Balaghat</a:t>
            </a:r>
            <a:endParaRPr lang="en-IN" sz="1500" dirty="0">
              <a:solidFill>
                <a:schemeClr val="tx2">
                  <a:lumMod val="50000"/>
                </a:schemeClr>
              </a:solidFill>
              <a:latin typeface="Times New Roman" pitchFamily="18" charset="0"/>
              <a:cs typeface="Times New Roman" pitchFamily="18" charset="0"/>
            </a:endParaRPr>
          </a:p>
          <a:p>
            <a:pPr>
              <a:buClr>
                <a:srgbClr val="00B050"/>
              </a:buClr>
              <a:buFont typeface="Wingdings" panose="05000000000000000000" pitchFamily="2" charset="2"/>
              <a:buChar char="§"/>
            </a:pPr>
            <a:r>
              <a:rPr lang="en-IN" sz="1500" dirty="0">
                <a:solidFill>
                  <a:schemeClr val="tx2">
                    <a:lumMod val="50000"/>
                  </a:schemeClr>
                </a:solidFill>
                <a:latin typeface="Times New Roman" pitchFamily="18" charset="0"/>
                <a:cs typeface="Times New Roman" pitchFamily="18" charset="0"/>
              </a:rPr>
              <a:t>The demand of the industrial sector is 5 lakh NT of bamboo and supply is a mere 0.5 lakh NT.</a:t>
            </a:r>
          </a:p>
          <a:p>
            <a:pPr>
              <a:buClr>
                <a:srgbClr val="00B050"/>
              </a:buClr>
              <a:buFont typeface="Wingdings" panose="05000000000000000000" pitchFamily="2" charset="2"/>
              <a:buChar char="§"/>
            </a:pPr>
            <a:r>
              <a:rPr lang="en-IN" sz="1500" dirty="0">
                <a:solidFill>
                  <a:schemeClr val="tx2">
                    <a:lumMod val="50000"/>
                  </a:schemeClr>
                </a:solidFill>
                <a:latin typeface="Times New Roman" pitchFamily="18" charset="0"/>
                <a:cs typeface="Times New Roman" pitchFamily="18" charset="0"/>
              </a:rPr>
              <a:t>Similarly the demand of the commercial sector is 6 lakh NT of bamboo and supply is a mere 0.55 lakh NT.</a:t>
            </a:r>
          </a:p>
          <a:p>
            <a:pPr>
              <a:buClr>
                <a:srgbClr val="00B050"/>
              </a:buClr>
              <a:buFont typeface="Wingdings" panose="05000000000000000000" pitchFamily="2" charset="2"/>
              <a:buChar char="§"/>
            </a:pPr>
            <a:r>
              <a:rPr lang="en-IN" sz="1500" dirty="0">
                <a:solidFill>
                  <a:schemeClr val="tx2">
                    <a:lumMod val="50000"/>
                  </a:schemeClr>
                </a:solidFill>
                <a:latin typeface="Times New Roman" pitchFamily="18" charset="0"/>
                <a:cs typeface="Times New Roman" pitchFamily="18" charset="0"/>
              </a:rPr>
              <a:t>The domestic market alone can provide a huge opportunity for bamboo products produced in the state. viz. building materials including engineered boards, school furniture</a:t>
            </a:r>
            <a:endParaRPr lang="en-IN" dirty="0"/>
          </a:p>
          <a:p>
            <a:endParaRPr lang="en-IN" dirty="0"/>
          </a:p>
          <a:p>
            <a:endParaRPr lang="en-IN" dirty="0"/>
          </a:p>
        </p:txBody>
      </p:sp>
      <p:sp>
        <p:nvSpPr>
          <p:cNvPr id="4" name="Title 3">
            <a:extLst>
              <a:ext uri="{FF2B5EF4-FFF2-40B4-BE49-F238E27FC236}">
                <a16:creationId xmlns:a16="http://schemas.microsoft.com/office/drawing/2014/main" id="{33A9A424-F580-4AC6-817C-08749F9BB462}"/>
              </a:ext>
            </a:extLst>
          </p:cNvPr>
          <p:cNvSpPr txBox="1">
            <a:spLocks noGrp="1"/>
          </p:cNvSpPr>
          <p:nvPr>
            <p:ph type="title"/>
          </p:nvPr>
        </p:nvSpPr>
        <p:spPr>
          <a:xfrm>
            <a:off x="914400" y="158919"/>
            <a:ext cx="6934200" cy="507831"/>
          </a:xfrm>
          <a:prstGeom prst="rect">
            <a:avLst/>
          </a:prstGeom>
          <a:noFill/>
        </p:spPr>
        <p:txBody>
          <a:bodyPr wrap="square" rtlCol="0">
            <a:spAutoFit/>
          </a:bodyPr>
          <a:lstStyle/>
          <a:p>
            <a:pPr algn="ctr"/>
            <a:r>
              <a:rPr lang="en-US" sz="27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Bamboo Resource in Madhya Pradesh State</a:t>
            </a:r>
            <a:endParaRPr lang="en-IN" sz="27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srcRect/>
          <a:stretch>
            <a:fillRect/>
          </a:stretch>
        </p:blipFill>
        <p:spPr bwMode="auto">
          <a:xfrm>
            <a:off x="5372101" y="857251"/>
            <a:ext cx="2628899" cy="3924731"/>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CD6996B3-7A29-498D-A52F-AA51C7257B91}"/>
              </a:ext>
            </a:extLst>
          </p:cNvPr>
          <p:cNvSpPr txBox="1"/>
          <p:nvPr/>
        </p:nvSpPr>
        <p:spPr>
          <a:xfrm>
            <a:off x="609600" y="489339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extLst>
      <p:ext uri="{BB962C8B-B14F-4D97-AF65-F5344CB8AC3E}">
        <p14:creationId xmlns:p14="http://schemas.microsoft.com/office/powerpoint/2010/main" val="5615802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594122"/>
          </a:xfrm>
        </p:spPr>
        <p:txBody>
          <a:bodyPr>
            <a:normAutofit fontScale="90000"/>
          </a:bodyPr>
          <a:lstStyle/>
          <a:p>
            <a:r>
              <a:rPr lang="en-US" b="1" dirty="0"/>
              <a:t>Bambusetum</a:t>
            </a:r>
          </a:p>
        </p:txBody>
      </p:sp>
      <p:sp>
        <p:nvSpPr>
          <p:cNvPr id="3" name="Content Placeholder 2"/>
          <p:cNvSpPr>
            <a:spLocks noGrp="1"/>
          </p:cNvSpPr>
          <p:nvPr>
            <p:ph idx="1"/>
          </p:nvPr>
        </p:nvSpPr>
        <p:spPr>
          <a:xfrm>
            <a:off x="1314450" y="1028700"/>
            <a:ext cx="5943600" cy="3200400"/>
          </a:xfrm>
        </p:spPr>
        <p:txBody>
          <a:bodyPr>
            <a:normAutofit lnSpcReduction="10000"/>
          </a:bodyPr>
          <a:lstStyle/>
          <a:p>
            <a:r>
              <a:rPr lang="en-US" sz="2700" dirty="0"/>
              <a:t>A National level Bambusetum in Bhopal initiated</a:t>
            </a:r>
          </a:p>
          <a:p>
            <a:pPr>
              <a:buNone/>
            </a:pPr>
            <a:endParaRPr lang="en-US" sz="2700" dirty="0"/>
          </a:p>
          <a:p>
            <a:r>
              <a:rPr lang="en-US" sz="2700" dirty="0"/>
              <a:t>Nearly 200 bamboo species to be planted.</a:t>
            </a:r>
            <a:br>
              <a:rPr lang="en-US" sz="2700" dirty="0"/>
            </a:br>
            <a:endParaRPr lang="en-US" sz="2700" dirty="0"/>
          </a:p>
          <a:p>
            <a:r>
              <a:rPr lang="en-US" sz="2700" dirty="0"/>
              <a:t>A </a:t>
            </a:r>
            <a:r>
              <a:rPr lang="en-US" sz="2700" dirty="0" err="1"/>
              <a:t>Germplasm</a:t>
            </a:r>
            <a:r>
              <a:rPr lang="en-US" sz="2700" dirty="0"/>
              <a:t> Bank for Bambusetum.</a:t>
            </a:r>
          </a:p>
          <a:p>
            <a:pPr>
              <a:buNone/>
            </a:pPr>
            <a:endParaRPr lang="en-US" sz="2700" dirty="0"/>
          </a:p>
        </p:txBody>
      </p:sp>
      <p:sp>
        <p:nvSpPr>
          <p:cNvPr id="5" name="TextBox 4">
            <a:extLst>
              <a:ext uri="{FF2B5EF4-FFF2-40B4-BE49-F238E27FC236}">
                <a16:creationId xmlns:a16="http://schemas.microsoft.com/office/drawing/2014/main" id="{07B911D1-B7DD-408B-9747-BD75120D4506}"/>
              </a:ext>
            </a:extLst>
          </p:cNvPr>
          <p:cNvSpPr txBox="1"/>
          <p:nvPr/>
        </p:nvSpPr>
        <p:spPr>
          <a:xfrm>
            <a:off x="685800" y="4889584"/>
            <a:ext cx="2380780" cy="253916"/>
          </a:xfrm>
          <a:prstGeom prst="rect">
            <a:avLst/>
          </a:prstGeom>
          <a:solidFill>
            <a:srgbClr val="00B050"/>
          </a:solidFill>
        </p:spPr>
        <p:txBody>
          <a:bodyPr wrap="none" rtlCol="0">
            <a:spAutoFit/>
          </a:bodyPr>
          <a:lstStyle/>
          <a:p>
            <a:r>
              <a:rPr lang="en-IN" sz="1050" dirty="0">
                <a:solidFill>
                  <a:schemeClr val="bg1"/>
                </a:solidFill>
              </a:rPr>
              <a:t>Bamboo based Sustainable Development</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descreenPresentation">
  <a:themeElements>
    <a:clrScheme name="Custom 4">
      <a:dk1>
        <a:sysClr val="windowText" lastClr="000000"/>
      </a:dk1>
      <a:lt1>
        <a:sysClr val="window" lastClr="FFFFFF"/>
      </a:lt1>
      <a:dk2>
        <a:srgbClr val="006600"/>
      </a:dk2>
      <a:lt2>
        <a:srgbClr val="DBF5F9"/>
      </a:lt2>
      <a:accent1>
        <a:srgbClr val="006600"/>
      </a:accent1>
      <a:accent2>
        <a:srgbClr val="006600"/>
      </a:accent2>
      <a:accent3>
        <a:srgbClr val="0BD0D9"/>
      </a:accent3>
      <a:accent4>
        <a:srgbClr val="006600"/>
      </a:accent4>
      <a:accent5>
        <a:srgbClr val="006600"/>
      </a:accent5>
      <a:accent6>
        <a:srgbClr val="A5C249"/>
      </a:accent6>
      <a:hlink>
        <a:srgbClr val="E2D700"/>
      </a:hlink>
      <a:folHlink>
        <a:srgbClr val="85DFD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WidescreenPresentation</Template>
  <TotalTime>0</TotalTime>
  <Words>6460</Words>
  <Application>Microsoft Office PowerPoint</Application>
  <PresentationFormat>On-screen Show (16:9)</PresentationFormat>
  <Paragraphs>877</Paragraphs>
  <Slides>173</Slides>
  <Notes>31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173</vt:i4>
      </vt:variant>
    </vt:vector>
  </HeadingPairs>
  <TitlesOfParts>
    <vt:vector size="187" baseType="lpstr">
      <vt:lpstr>Arial</vt:lpstr>
      <vt:lpstr>Arial Narrow</vt:lpstr>
      <vt:lpstr>Calibri</vt:lpstr>
      <vt:lpstr>Century Gothic</vt:lpstr>
      <vt:lpstr>Comic Sans MS</vt:lpstr>
      <vt:lpstr>Futura Bk</vt:lpstr>
      <vt:lpstr>Futura Lt</vt:lpstr>
      <vt:lpstr>Garamond</vt:lpstr>
      <vt:lpstr>Open Sans</vt:lpstr>
      <vt:lpstr>Times New Roman</vt:lpstr>
      <vt:lpstr>Tw Cen MT</vt:lpstr>
      <vt:lpstr>Wingdings</vt:lpstr>
      <vt:lpstr>Wingdings 2</vt:lpstr>
      <vt:lpstr>WidescreenPresentation</vt:lpstr>
      <vt:lpstr>PowerPoint Presentation</vt:lpstr>
      <vt:lpstr>PowerPoint Presentation</vt:lpstr>
      <vt:lpstr>Post Corona Crisis Issues</vt:lpstr>
      <vt:lpstr>PowerPoint Presentation</vt:lpstr>
      <vt:lpstr>VERSATILE BAMBOO</vt:lpstr>
      <vt:lpstr>Bamboo is both a Grass and a Tree – 100 % species Fits in both Agriculture and Forestry.</vt:lpstr>
      <vt:lpstr>Distribution of Bamboo across Globe</vt:lpstr>
      <vt:lpstr>Indian Bamboo in global perspective</vt:lpstr>
      <vt:lpstr>PowerPoint Presentation</vt:lpstr>
      <vt:lpstr>PowerPoint Presentation</vt:lpstr>
      <vt:lpstr>   State wise distribution of Bamboo in India Top 10 states bamboo bearing area (%)</vt:lpstr>
      <vt:lpstr>Bamboo in India</vt:lpstr>
      <vt:lpstr>Bamboo in India</vt:lpstr>
      <vt:lpstr> Distribution of Bamboo in India</vt:lpstr>
      <vt:lpstr>Indian Bamboo Industry in infant stage</vt:lpstr>
      <vt:lpstr>Indian Bamboo Industry potential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Bamboo based Economy</vt:lpstr>
      <vt:lpstr>Sustainable Marketing potential</vt:lpstr>
      <vt:lpstr>Convergence of bamboo WITH  sustainable development goals</vt:lpstr>
      <vt:lpstr>Convergence of Bamboo with SDGs</vt:lpstr>
      <vt:lpstr>Role of Bamboo in sustainable development</vt:lpstr>
      <vt:lpstr>   Bamboo Development Initiative in India</vt:lpstr>
      <vt:lpstr>Policy Initiatives</vt:lpstr>
      <vt:lpstr>Policy Initiatives</vt:lpstr>
      <vt:lpstr>Policy Initiatives - Ease of business</vt:lpstr>
      <vt:lpstr>Policy Initiatives – Institution Building</vt:lpstr>
      <vt:lpstr>PowerPoint Presentation</vt:lpstr>
      <vt:lpstr>Bamboo leaves as fodder</vt:lpstr>
      <vt:lpstr>Donkeys are given bamboo leaves (Ethiopia)</vt:lpstr>
      <vt:lpstr>Bamboo leaves: feed for chicken</vt:lpstr>
      <vt:lpstr>Processing based livelihoods</vt:lpstr>
      <vt:lpstr>Flattening of bamboo &gt; bamboo planks</vt:lpstr>
      <vt:lpstr>Market based livelihoods</vt:lpstr>
      <vt:lpstr>Panel production by rural communities 1-2 square m/HH/day 10,000 HH can produce 10,000 sq m/day, all above the poverty line!</vt:lpstr>
      <vt:lpstr>A Complete School Equipped with Bamboo Desks in Gujarat</vt:lpstr>
      <vt:lpstr>Bamboo Packaging</vt:lpstr>
      <vt:lpstr>Bamboo Matchsticks (Made in India)</vt:lpstr>
      <vt:lpstr>Bamboo Pencils (Made in India)</vt:lpstr>
      <vt:lpstr>Handicrafts – baskets, mats Quality &amp; Scale; Value in Volume</vt:lpstr>
      <vt:lpstr>Renewable Energy Rural Livelihoods  Food crops are perishable and susceptible to weather  Bamboo as energy crop is not susceptible to weather   Farmers = Food + Energy (Biomass, Charcoal, Power) </vt:lpstr>
      <vt:lpstr>Degraded &amp; Wastelands based livelihoods</vt:lpstr>
      <vt:lpstr>Carbon Capture and Storage (CCS) based livelihoods</vt:lpstr>
      <vt:lpstr>Biomass energy versus Solar energy</vt:lpstr>
      <vt:lpstr>Community based High End Bamboo Enterprise</vt:lpstr>
      <vt:lpstr>Sustainability design can help facilitate  inclusive and sustainable development</vt:lpstr>
      <vt:lpstr>Sustainable and inclusive development by sustainability design</vt:lpstr>
      <vt:lpstr>PowerPoint Presentation</vt:lpstr>
      <vt:lpstr>Huge interest in bamboo as an  eco-friendly material</vt:lpstr>
      <vt:lpstr>Wonderful products made from with  industrially processed bamboo</vt:lpstr>
      <vt:lpstr>gap remains between industrial and  handcrafted bamboo products</vt:lpstr>
      <vt:lpstr>traditional applications of bamboo</vt:lpstr>
      <vt:lpstr>Fancy high-end lampshades made by PTG Baiga Tribe Artisans</vt:lpstr>
      <vt:lpstr>Bamboo into Bollywood  Film Producer Prahlad Thakkar Purchased Bamboo Furniture from Balaghat Bamboo Centre</vt:lpstr>
      <vt:lpstr>Extensive Range of products and market</vt:lpstr>
      <vt:lpstr>PowerPoint Presentation</vt:lpstr>
      <vt:lpstr>PowerPoint Presentation</vt:lpstr>
      <vt:lpstr>PowerPoint Presentation</vt:lpstr>
      <vt:lpstr>PowerPoint Presentation</vt:lpstr>
      <vt:lpstr>PowerPoint Presentation</vt:lpstr>
      <vt:lpstr>PowerPoint Presentation</vt:lpstr>
      <vt:lpstr>it’s strong?</vt:lpstr>
      <vt:lpstr>Bamboo Water Bottles</vt:lpstr>
      <vt:lpstr>Bamboo – a complete utility entity</vt:lpstr>
      <vt:lpstr>New Horizons</vt:lpstr>
      <vt:lpstr>Bamboo Face Masks / Shields</vt:lpstr>
      <vt:lpstr>PowerPoint Presentation</vt:lpstr>
      <vt:lpstr>PowerPoint Presentation</vt:lpstr>
      <vt:lpstr>Bamboo Toll Plaza</vt:lpstr>
      <vt:lpstr>PowerPoint Presentation</vt:lpstr>
      <vt:lpstr>PowerPoint Presentation</vt:lpstr>
      <vt:lpstr>Double floor Police Barrack in Delhi Got award for structural engineering excellence</vt:lpstr>
      <vt:lpstr>BAMBOO BIOCHAR</vt:lpstr>
      <vt:lpstr>Bamboo Straw</vt:lpstr>
      <vt:lpstr>Bamboo Band</vt:lpstr>
      <vt:lpstr>Few Milestone Initiatives</vt:lpstr>
      <vt:lpstr>Bamboo Vision of Atal Bihari Vajpayee  (As Prime Minister of India, 27th February, 2004, 7th World bamboo Congress)</vt:lpstr>
      <vt:lpstr>Bamboo in UNFF 06-05-2015 </vt:lpstr>
      <vt:lpstr>PowerPoint Presentation</vt:lpstr>
      <vt:lpstr>PowerPoint Presentation</vt:lpstr>
      <vt:lpstr>Historical Inter-ministerial Summit on  Bamboo as Change Agent for a better country Eight Concerned Ministries -12-02-2015</vt:lpstr>
      <vt:lpstr>Recommendations of  Inter-ministerial Summit</vt:lpstr>
      <vt:lpstr>Bamboo Investors’ Meet – 13-06-15</vt:lpstr>
      <vt:lpstr>Global Bamboo Summit Indore 08 – 10 - 2016</vt:lpstr>
      <vt:lpstr>Experience Sharing</vt:lpstr>
      <vt:lpstr> Innovative Initiatives</vt:lpstr>
      <vt:lpstr>Bamboo based Sustainable Development in Madhya Pradesh        (Win-Win Situation)</vt:lpstr>
      <vt:lpstr>Bamboo Resource in Madhya Pradesh State</vt:lpstr>
      <vt:lpstr>Bambusetum</vt:lpstr>
      <vt:lpstr>Bamboo Tunnel</vt:lpstr>
      <vt:lpstr>PowerPoint Presentation</vt:lpstr>
      <vt:lpstr>Kisaan Bans Yojna (Farmers Bamboo Scheme) Bamboo outside Forests </vt:lpstr>
      <vt:lpstr>Bamboo Art &amp; Craft School </vt:lpstr>
      <vt:lpstr>Catch them young for bamboo</vt:lpstr>
      <vt:lpstr>Certification </vt:lpstr>
      <vt:lpstr>Online marketing  of  Bamboo products </vt:lpstr>
      <vt:lpstr>Bamboo Based  Ecotourism Destination</vt:lpstr>
      <vt:lpstr>PPPP public people private partnership</vt:lpstr>
      <vt:lpstr>Capacity Building of  Artisans &amp; Entrepreneurs</vt:lpstr>
      <vt:lpstr>Bamboo Housing</vt:lpstr>
      <vt:lpstr>Bamboo based women Entrepreneurship centre </vt:lpstr>
      <vt:lpstr>Bamboo Toilets in Rural and Urban Areas</vt:lpstr>
      <vt:lpstr>The Way Ahead</vt:lpstr>
      <vt:lpstr>Issues hindering growth of Bamboo Sector at global level </vt:lpstr>
      <vt:lpstr>Issues hindering growth of Bamboo Sector at global level </vt:lpstr>
      <vt:lpstr>Issues hindering growth of Bamboo Sector at global level </vt:lpstr>
      <vt:lpstr>Issues hindering growth of Bamboo Sector at global level </vt:lpstr>
      <vt:lpstr>Issues hindering growth of Bamboo Sector at global level </vt:lpstr>
      <vt:lpstr>Issues hindering growth of Bamboo Sector at global level </vt:lpstr>
      <vt:lpstr>Issues hindering growth of Bamboo sector in India..</vt:lpstr>
      <vt:lpstr>Issues hindering growth of Bamboo sector in India..</vt:lpstr>
      <vt:lpstr>Issues hindering growth of Bamboo sector in India..</vt:lpstr>
      <vt:lpstr>Issues hindering growth of Bamboo sector in India..</vt:lpstr>
      <vt:lpstr>Issues hindering growth of Bamboo sector in India..</vt:lpstr>
      <vt:lpstr>Issues hindering growth of Bamboo sector in India..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Bamboo for sustainability</vt:lpstr>
      <vt:lpstr>Bamboo for sustainability </vt:lpstr>
      <vt:lpstr>Bamboo for sustainability</vt:lpstr>
      <vt:lpstr>Bamboo for sustainability</vt:lpstr>
      <vt:lpstr>Bamboo for sustainability</vt:lpstr>
      <vt:lpstr>Bamboo for sustainability</vt:lpstr>
      <vt:lpstr>Bamboo for sustainability  </vt:lpstr>
      <vt:lpstr>Bamboo for sustainability</vt:lpstr>
      <vt:lpstr>Bamboo for sustainability </vt:lpstr>
      <vt:lpstr>Bamboo for sustainability</vt:lpstr>
      <vt:lpstr>Bamboo for sustainability </vt:lpstr>
      <vt:lpstr>Bamboo for sustainability </vt:lpstr>
      <vt:lpstr>Bamboo for sustainability</vt:lpstr>
      <vt:lpstr>Bamboo for sustainability </vt:lpstr>
      <vt:lpstr>Bamboo for sustainability </vt:lpstr>
      <vt:lpstr>Bamboo for sustainability </vt:lpstr>
      <vt:lpstr>Bamboo for sustainability </vt:lpstr>
      <vt:lpstr>Bamboo for sustainability </vt:lpstr>
      <vt:lpstr>Bamboo for sustainability </vt:lpstr>
      <vt:lpstr>Bamboo for sustainability </vt:lpstr>
      <vt:lpstr>Bamboo for sustainability  </vt:lpstr>
      <vt:lpstr>Bamboo for sustainability  </vt:lpstr>
      <vt:lpstr>Bamboo for sustainability</vt:lpstr>
      <vt:lpstr>Bamboo for sustainability </vt:lpstr>
      <vt:lpstr>Bamboo for sustainability</vt:lpstr>
      <vt:lpstr>Bamboo for sustainability </vt:lpstr>
      <vt:lpstr>Bamboo for sustainability </vt:lpstr>
      <vt:lpstr>Bamboo for sustainability </vt:lpstr>
      <vt:lpstr>Bamboo for sustainability </vt:lpstr>
      <vt:lpstr>Bamboo for sustainability </vt:lpstr>
      <vt:lpstr>Bamboo for sustainability </vt:lpstr>
      <vt:lpstr>Bamboo for sustainability </vt:lpstr>
      <vt:lpstr>PowerPoint Presentation</vt:lpstr>
      <vt:lpstr>Dream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2016-04-03T05:45:12Z</dcterms:created>
  <dcterms:modified xsi:type="dcterms:W3CDTF">2021-06-05T03:45:13Z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